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0"/>
  </p:notesMasterIdLst>
  <p:sldIdLst>
    <p:sldId id="424" r:id="rId2"/>
    <p:sldId id="362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C97"/>
    <a:srgbClr val="D7791B"/>
    <a:srgbClr val="4C7816"/>
    <a:srgbClr val="528218"/>
    <a:srgbClr val="B6CEAA"/>
    <a:srgbClr val="ADC8A0"/>
    <a:srgbClr val="CD8019"/>
    <a:srgbClr val="CC7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8720" autoAdjust="0"/>
  </p:normalViewPr>
  <p:slideViewPr>
    <p:cSldViewPr snapToGrid="0">
      <p:cViewPr varScale="1">
        <p:scale>
          <a:sx n="108" d="100"/>
          <a:sy n="108" d="100"/>
        </p:scale>
        <p:origin x="108" y="120"/>
      </p:cViewPr>
      <p:guideLst>
        <p:guide orient="horz" pos="1296"/>
        <p:guide orient="horz" pos="3888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5CD2F8-1715-46D8-856C-C4020230C3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842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17C9317C-5A9F-434D-A9BB-451CA2BFD8A1}" type="slidenum">
              <a:rPr lang="en-US" altLang="en-US" sz="1200" smtClean="0">
                <a:latin typeface="Arial" panose="020B0604020202020204" pitchFamily="34" charset="0"/>
              </a:rPr>
              <a:pPr/>
              <a:t>1</a:t>
            </a:fld>
            <a:endParaRPr lang="en-US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6124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10</a:t>
            </a:fld>
            <a:endParaRPr lang="en-US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7830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11</a:t>
            </a:fld>
            <a:endParaRPr lang="en-US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436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12</a:t>
            </a:fld>
            <a:endParaRPr lang="en-US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0559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13</a:t>
            </a:fld>
            <a:endParaRPr lang="en-US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6985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14</a:t>
            </a:fld>
            <a:endParaRPr lang="en-US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50400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15</a:t>
            </a:fld>
            <a:endParaRPr lang="en-US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8859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16</a:t>
            </a:fld>
            <a:endParaRPr lang="en-US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5266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17</a:t>
            </a:fld>
            <a:endParaRPr lang="en-US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2496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18</a:t>
            </a:fld>
            <a:endParaRPr lang="en-US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9096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2</a:t>
            </a:fld>
            <a:endParaRPr lang="en-US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4058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3</a:t>
            </a:fld>
            <a:endParaRPr lang="en-US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49391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4</a:t>
            </a:fld>
            <a:endParaRPr lang="en-US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9542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5</a:t>
            </a:fld>
            <a:endParaRPr lang="en-US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3401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6</a:t>
            </a:fld>
            <a:endParaRPr lang="en-US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3142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7</a:t>
            </a:fld>
            <a:endParaRPr lang="en-US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7601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8</a:t>
            </a:fld>
            <a:endParaRPr lang="en-US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4795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pPr/>
              <a:t>9</a:t>
            </a:fld>
            <a:endParaRPr lang="en-US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4675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earson_ppt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2850"/>
            <a:ext cx="129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2667000"/>
            <a:ext cx="4953000" cy="0"/>
          </a:xfrm>
          <a:prstGeom prst="line">
            <a:avLst/>
          </a:prstGeom>
          <a:noFill/>
          <a:ln w="127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ext Box 14" descr="Pink tissue paper"/>
          <p:cNvSpPr txBox="1">
            <a:spLocks noChangeArrowheads="1"/>
          </p:cNvSpPr>
          <p:nvPr userDrawn="1"/>
        </p:nvSpPr>
        <p:spPr bwMode="auto">
          <a:xfrm>
            <a:off x="533400" y="304800"/>
            <a:ext cx="533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4200" b="1" dirty="0" smtClean="0">
                <a:solidFill>
                  <a:srgbClr val="4C7816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" name="Text Box 15" descr="Pink tissue paper"/>
          <p:cNvSpPr txBox="1">
            <a:spLocks noChangeArrowheads="1"/>
          </p:cNvSpPr>
          <p:nvPr userDrawn="1"/>
        </p:nvSpPr>
        <p:spPr bwMode="auto">
          <a:xfrm>
            <a:off x="304800" y="20574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CD8019"/>
                </a:solidFill>
                <a:latin typeface="Arial" panose="020B0604020202020204" pitchFamily="34" charset="0"/>
              </a:rPr>
              <a:t>1.9</a:t>
            </a:r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 rot="5400000" flipH="1">
            <a:off x="4572000" y="-43434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Line 23"/>
          <p:cNvSpPr>
            <a:spLocks noChangeShapeType="1"/>
          </p:cNvSpPr>
          <p:nvPr userDrawn="1"/>
        </p:nvSpPr>
        <p:spPr bwMode="auto">
          <a:xfrm rot="5400000" flipH="1">
            <a:off x="762000" y="701675"/>
            <a:ext cx="0" cy="60960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Line 24"/>
          <p:cNvSpPr>
            <a:spLocks noChangeShapeType="1"/>
          </p:cNvSpPr>
          <p:nvPr userDrawn="1"/>
        </p:nvSpPr>
        <p:spPr bwMode="auto">
          <a:xfrm rot="16200000" flipH="1" flipV="1">
            <a:off x="-19050" y="495300"/>
            <a:ext cx="990600" cy="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Freeform 31"/>
          <p:cNvSpPr>
            <a:spLocks/>
          </p:cNvSpPr>
          <p:nvPr userDrawn="1"/>
        </p:nvSpPr>
        <p:spPr bwMode="auto">
          <a:xfrm>
            <a:off x="0" y="2057400"/>
            <a:ext cx="1143000" cy="609600"/>
          </a:xfrm>
          <a:custGeom>
            <a:avLst/>
            <a:gdLst>
              <a:gd name="T0" fmla="*/ 0 w 96"/>
              <a:gd name="T1" fmla="*/ 0 h 192"/>
              <a:gd name="T2" fmla="*/ 2147483646 w 96"/>
              <a:gd name="T3" fmla="*/ 0 h 192"/>
              <a:gd name="T4" fmla="*/ 2147483646 w 96"/>
              <a:gd name="T5" fmla="*/ 1935480000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</a:path>
            </a:pathLst>
          </a:custGeom>
          <a:noFill/>
          <a:ln w="12700" cap="flat" cmpd="sng">
            <a:solidFill>
              <a:srgbClr val="077C9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52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609600"/>
            <a:ext cx="5943600" cy="1295400"/>
          </a:xfrm>
        </p:spPr>
        <p:txBody>
          <a:bodyPr anchor="t"/>
          <a:lstStyle>
            <a:lvl1pPr>
              <a:defRPr sz="3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052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819400"/>
            <a:ext cx="4495800" cy="3352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6766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Slide 1.9- </a:t>
            </a:r>
            <a:fld id="{B500D69E-9D93-4174-B37E-8DD723B97D22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7123713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Slide 1.9- </a:t>
            </a:r>
            <a:fld id="{B500D69E-9D93-4174-B37E-8DD723B97D22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3185014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209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Slide 1.9- </a:t>
            </a:r>
            <a:fld id="{B500D69E-9D93-4174-B37E-8DD723B97D22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5402142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Slide 1.9- </a:t>
            </a:r>
            <a:fld id="{B500D69E-9D93-4174-B37E-8DD723B97D22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17973445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62400"/>
            <a:ext cx="8229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Slide 1.9- </a:t>
            </a:r>
            <a:fld id="{B500D69E-9D93-4174-B37E-8DD723B97D22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3482167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Slide 1.9- </a:t>
            </a:r>
            <a:fld id="{B500D69E-9D93-4174-B37E-8DD723B97D22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2050666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Slide 1.9- </a:t>
            </a:r>
            <a:fld id="{90E5EA2B-5103-4D1B-8DCA-2D1962D7D2DB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8909120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Slide 1.9- </a:t>
            </a:r>
            <a:fld id="{B500D69E-9D93-4174-B37E-8DD723B97D22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2372367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Slide 1.9- </a:t>
            </a:r>
            <a:fld id="{B500D69E-9D93-4174-B37E-8DD723B97D22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2024002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Slide 1.9- </a:t>
            </a:r>
            <a:fld id="{B500D69E-9D93-4174-B37E-8DD723B97D22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1136207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Slide 1.9- </a:t>
            </a:r>
            <a:fld id="{B500D69E-9D93-4174-B37E-8DD723B97D22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716504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Slide 1.9- </a:t>
            </a:r>
            <a:fld id="{B500D69E-9D93-4174-B37E-8DD723B97D22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1917987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Slide 1.9- </a:t>
            </a:r>
            <a:fld id="{B500D69E-9D93-4174-B37E-8DD723B97D22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9189246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Line 13"/>
          <p:cNvSpPr>
            <a:spLocks noChangeShapeType="1"/>
          </p:cNvSpPr>
          <p:nvPr userDrawn="1"/>
        </p:nvSpPr>
        <p:spPr bwMode="auto">
          <a:xfrm rot="5400000" flipH="1">
            <a:off x="4572000" y="-35052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  <a:ln/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 smtClean="0"/>
              <a:t>Slide 1.9- </a:t>
            </a:r>
            <a:fld id="{B500D69E-9D93-4174-B37E-8DD723B97D22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77C9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10" Type="http://schemas.openxmlformats.org/officeDocument/2006/relationships/image" Target="../media/image4.wmf"/><Relationship Id="rId9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11" Type="http://schemas.openxmlformats.org/officeDocument/2006/relationships/oleObject" Target="../embeddings/oleObject4.bin"/><Relationship Id="rId15" Type="http://schemas.openxmlformats.org/officeDocument/2006/relationships/image" Target="../media/image7.png"/><Relationship Id="rId10" Type="http://schemas.openxmlformats.org/officeDocument/2006/relationships/image" Target="../media/image47.png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1.png"/><Relationship Id="rId9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2.png"/><Relationship Id="rId9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9"/>
          <p:cNvSpPr>
            <a:spLocks noGrp="1"/>
          </p:cNvSpPr>
          <p:nvPr>
            <p:ph type="ftr" sz="quarter" idx="4294967295"/>
          </p:nvPr>
        </p:nvSpPr>
        <p:spPr bwMode="auto">
          <a:xfrm>
            <a:off x="1752600" y="6340720"/>
            <a:ext cx="6934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Linear Equations</a:t>
            </a:r>
            <a:br>
              <a:rPr lang="en-US" altLang="en-US" dirty="0" smtClean="0"/>
            </a:br>
            <a:r>
              <a:rPr lang="en-US" altLang="en-US" dirty="0" smtClean="0"/>
              <a:t>in Linear Algebra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MATRIX OF A LINEAR TRANSFORMATION</a:t>
            </a:r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019300"/>
            <a:ext cx="3213100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CA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EXISTENCE AND UNIQUENESS QUESTIONS</a:t>
            </a:r>
            <a:endParaRPr lang="en-US" altLang="en-US" dirty="0" smtClean="0"/>
          </a:p>
        </p:txBody>
      </p:sp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8" name="Equation" r:id="rId4" imgW="475104" imgH="810471" progId="Equation.DSMT4">
                  <p:embed/>
                </p:oleObj>
              </mc:Choice>
              <mc:Fallback>
                <p:oleObj name="Equation" r:id="rId4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" name="Equation" r:id="rId6" imgW="475104" imgH="810471" progId="Equation.DSMT4">
                  <p:embed/>
                </p:oleObj>
              </mc:Choice>
              <mc:Fallback>
                <p:oleObj name="Equation" r:id="rId6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" name="Equation" r:id="rId7" imgW="475104" imgH="810471" progId="Equation.DSMT4">
                  <p:embed/>
                </p:oleObj>
              </mc:Choice>
              <mc:Fallback>
                <p:oleObj name="Equation" r:id="rId7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7012" y="1326112"/>
            <a:ext cx="5909975" cy="471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3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CA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EXISTENCE AND UNIQUENESS QUESTIONS</a:t>
            </a:r>
            <a:endParaRPr lang="en-US" altLang="en-US" dirty="0" smtClean="0"/>
          </a:p>
        </p:txBody>
      </p:sp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2" name="Equation" r:id="rId4" imgW="475104" imgH="810471" progId="Equation.DSMT4">
                  <p:embed/>
                </p:oleObj>
              </mc:Choice>
              <mc:Fallback>
                <p:oleObj name="Equation" r:id="rId4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3" name="Equation" r:id="rId6" imgW="475104" imgH="810471" progId="Equation.DSMT4">
                  <p:embed/>
                </p:oleObj>
              </mc:Choice>
              <mc:Fallback>
                <p:oleObj name="Equation" r:id="rId6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4" name="Equation" r:id="rId7" imgW="475104" imgH="810471" progId="Equation.DSMT4">
                  <p:embed/>
                </p:oleObj>
              </mc:Choice>
              <mc:Fallback>
                <p:oleObj name="Equation" r:id="rId7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474" y="1154725"/>
            <a:ext cx="6957910" cy="50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21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8325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CA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EXISTENCE AND UNIQUENESS QUESTIONS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34104" y="1424350"/>
                <a:ext cx="8546125" cy="4572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b="1" dirty="0" smtClean="0"/>
                  <a:t>Definition</a:t>
                </a:r>
                <a:r>
                  <a:rPr lang="en-US" altLang="en-US" sz="2800" dirty="0" smtClean="0"/>
                  <a:t>: A mapping 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is said to be </a:t>
                </a:r>
                <a:r>
                  <a:rPr lang="en-US" altLang="en-US" sz="2800" b="1" dirty="0" smtClean="0"/>
                  <a:t>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if each </a:t>
                </a:r>
                <a:r>
                  <a:rPr lang="en-US" altLang="en-US" sz="2800" b="1" dirty="0" smtClean="0"/>
                  <a:t>b</a:t>
                </a:r>
                <a:r>
                  <a:rPr lang="en-US" altLang="en-US" sz="28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is the image of </a:t>
                </a:r>
                <a:r>
                  <a:rPr lang="en-US" altLang="en-US" sz="2800" i="1" dirty="0" smtClean="0"/>
                  <a:t>at least one </a:t>
                </a:r>
                <a:r>
                  <a:rPr lang="en-US" altLang="en-US" sz="2800" b="1" dirty="0" smtClean="0"/>
                  <a:t>x </a:t>
                </a:r>
                <a:r>
                  <a:rPr lang="en-US" altLang="en-US" sz="2800" dirty="0" smtClean="0"/>
                  <a:t>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b="0" dirty="0" smtClean="0"/>
              </a:p>
              <a:p>
                <a:pPr marL="0" indent="0" eaLnBrk="1" hangingPunct="1">
                  <a:buNone/>
                </a:pPr>
                <a:endParaRPr lang="en-US" altLang="en-US" sz="2800" dirty="0" smtClean="0"/>
              </a:p>
              <a:p>
                <a:pPr eaLnBrk="1" hangingPunct="1"/>
                <a:r>
                  <a:rPr lang="en-US" altLang="en-US" sz="2800" dirty="0" smtClean="0"/>
                  <a:t>Equivalently, T is 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when the range of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 is all of the codomain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. That is,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 maps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if, for each </a:t>
                </a:r>
                <a:r>
                  <a:rPr lang="en-US" altLang="en-US" sz="2800" b="1" dirty="0" smtClean="0"/>
                  <a:t>b</a:t>
                </a:r>
                <a:r>
                  <a:rPr lang="en-US" altLang="en-US" sz="2800" dirty="0" smtClean="0"/>
                  <a:t> in the codomain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, there exists at least one solution of T(x)= b . “Does T map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?” is an existence question. The mapping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 is not onto when there is some </a:t>
                </a:r>
                <a:r>
                  <a:rPr lang="en-US" altLang="en-US" sz="2800" b="1" dirty="0" smtClean="0"/>
                  <a:t>b </a:t>
                </a:r>
                <a:r>
                  <a:rPr lang="en-US" altLang="en-US" sz="2800" dirty="0" smtClean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for which the equation T(x)=b has no solution. See the figure on the next slide.</a:t>
                </a: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4104" y="1424350"/>
                <a:ext cx="8546125" cy="4572000"/>
              </a:xfrm>
              <a:blipFill rotWithShape="0">
                <a:blip r:embed="rId8"/>
                <a:stretch>
                  <a:fillRect l="-1284" t="-1467" r="-1284" b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Equation" r:id="rId9" imgW="475104" imgH="810471" progId="Equation.DSMT4">
                  <p:embed/>
                </p:oleObj>
              </mc:Choice>
              <mc:Fallback>
                <p:oleObj name="Equation" r:id="rId9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2961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8325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CA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EXISTENCE AND UNIQUENESS QUESTIONS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34104" y="1424350"/>
                <a:ext cx="8546125" cy="4572000"/>
              </a:xfrm>
            </p:spPr>
            <p:txBody>
              <a:bodyPr/>
              <a:lstStyle/>
              <a:p>
                <a:pPr eaLnBrk="1" hangingPunct="1"/>
                <a:endParaRPr lang="en-US" altLang="en-US" sz="2800" b="1" dirty="0" smtClean="0"/>
              </a:p>
              <a:p>
                <a:pPr eaLnBrk="1" hangingPunct="1"/>
                <a:endParaRPr lang="en-US" altLang="en-US" sz="2800" b="1" dirty="0"/>
              </a:p>
              <a:p>
                <a:pPr eaLnBrk="1" hangingPunct="1"/>
                <a:endParaRPr lang="en-US" altLang="en-US" sz="2800" b="1" dirty="0" smtClean="0"/>
              </a:p>
              <a:p>
                <a:pPr eaLnBrk="1" hangingPunct="1"/>
                <a:endParaRPr lang="en-US" altLang="en-US" sz="2800" b="1" dirty="0"/>
              </a:p>
              <a:p>
                <a:pPr eaLnBrk="1" hangingPunct="1"/>
                <a:endParaRPr lang="en-US" altLang="en-US" sz="2800" b="1" dirty="0" smtClean="0"/>
              </a:p>
              <a:p>
                <a:pPr eaLnBrk="1" hangingPunct="1"/>
                <a:endParaRPr lang="en-US" altLang="en-US" sz="2800" b="1" dirty="0"/>
              </a:p>
              <a:p>
                <a:pPr eaLnBrk="1" hangingPunct="1"/>
                <a:r>
                  <a:rPr lang="en-US" altLang="en-US" sz="2800" b="1" dirty="0" smtClean="0"/>
                  <a:t>Definition</a:t>
                </a:r>
                <a:r>
                  <a:rPr lang="en-US" altLang="en-US" sz="2800" dirty="0" smtClean="0"/>
                  <a:t>: A mapping 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is said to be </a:t>
                </a:r>
                <a:r>
                  <a:rPr lang="en-US" altLang="en-US" sz="2800" b="1" dirty="0" smtClean="0"/>
                  <a:t>one-to-one </a:t>
                </a:r>
                <a:r>
                  <a:rPr lang="en-US" altLang="en-US" sz="2800" dirty="0" smtClean="0"/>
                  <a:t>if each </a:t>
                </a:r>
                <a:r>
                  <a:rPr lang="en-US" altLang="en-US" sz="2800" b="1" dirty="0" smtClean="0"/>
                  <a:t>b</a:t>
                </a:r>
                <a:r>
                  <a:rPr lang="en-US" altLang="en-US" sz="28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is the image of </a:t>
                </a:r>
                <a:r>
                  <a:rPr lang="en-US" altLang="en-US" sz="2800" i="1" dirty="0" smtClean="0"/>
                  <a:t>at most one </a:t>
                </a:r>
                <a:r>
                  <a:rPr lang="en-US" altLang="en-US" sz="2800" b="1" dirty="0" smtClean="0"/>
                  <a:t>x </a:t>
                </a:r>
                <a:r>
                  <a:rPr lang="en-US" altLang="en-US" sz="2800" dirty="0" smtClean="0"/>
                  <a:t>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b="0" dirty="0" smtClean="0"/>
              </a:p>
              <a:p>
                <a:pPr marL="0" indent="0" eaLnBrk="1" hangingPunct="1">
                  <a:buNone/>
                </a:pPr>
                <a:endParaRPr lang="en-US" altLang="en-US" sz="2800" dirty="0" smtClean="0"/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4104" y="1424350"/>
                <a:ext cx="8546125" cy="4572000"/>
              </a:xfrm>
              <a:blipFill rotWithShape="0">
                <a:blip r:embed="rId4"/>
                <a:stretch>
                  <a:fillRect l="-1284" b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Equation" r:id="rId5" imgW="475104" imgH="810471" progId="Equation.DSMT4">
                  <p:embed/>
                </p:oleObj>
              </mc:Choice>
              <mc:Fallback>
                <p:oleObj name="Equation" r:id="rId5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b="11154"/>
          <a:stretch/>
        </p:blipFill>
        <p:spPr>
          <a:xfrm>
            <a:off x="810428" y="1424350"/>
            <a:ext cx="7595016" cy="294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97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8325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CA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EXISTENCE AND UNIQUENESS QUESTIONS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34104" y="1424350"/>
                <a:ext cx="8546125" cy="4572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b="1" dirty="0" smtClean="0"/>
                  <a:t>Example 4</a:t>
                </a:r>
                <a:r>
                  <a:rPr lang="en-US" altLang="en-US" sz="2800" dirty="0" smtClean="0"/>
                  <a:t>: Let T be the linear transformation whose standard matrix is</a:t>
                </a:r>
                <a:endParaRPr lang="en-US" altLang="en-US" sz="2800" b="0" dirty="0"/>
              </a:p>
              <a:p>
                <a:pPr marL="0" indent="0" algn="ctr" eaLnBrk="1" hangingPunct="1">
                  <a:buNone/>
                </a:pPr>
                <a:r>
                  <a:rPr lang="en-US" altLang="en-US" sz="2800" b="0" dirty="0" smtClean="0"/>
                  <a:t>A=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 −4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    2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    0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en-US" sz="2800" b="0" dirty="0" smtClean="0"/>
              </a:p>
              <a:p>
                <a:pPr marL="0" indent="0" eaLnBrk="1" hangingPunct="1">
                  <a:buNone/>
                </a:pPr>
                <a:endParaRPr lang="en-US" altLang="en-US" sz="2800" dirty="0" smtClean="0"/>
              </a:p>
              <a:p>
                <a:pPr eaLnBrk="1" hangingPunct="1"/>
                <a:r>
                  <a:rPr lang="en-US" altLang="en-US" sz="2800" dirty="0" smtClean="0"/>
                  <a:t>Does T map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? Is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 a one-to-one mapping?</a:t>
                </a: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4104" y="1424350"/>
                <a:ext cx="8546125" cy="4572000"/>
              </a:xfrm>
              <a:blipFill rotWithShape="0">
                <a:blip r:embed="rId4"/>
                <a:stretch>
                  <a:fillRect l="-1284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Equation" r:id="rId5" imgW="475104" imgH="810471" progId="Equation.DSMT4">
                  <p:embed/>
                </p:oleObj>
              </mc:Choice>
              <mc:Fallback>
                <p:oleObj name="Equation" r:id="rId5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9104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8325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CA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EXISTENCE AND UNIQUENESS QUESTIONS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34104" y="1424350"/>
                <a:ext cx="8546125" cy="4572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b="1" dirty="0" smtClean="0"/>
                  <a:t>Solution</a:t>
                </a:r>
                <a:r>
                  <a:rPr lang="en-US" altLang="en-US" sz="2800" dirty="0" smtClean="0"/>
                  <a:t>: Since </a:t>
                </a:r>
                <a:r>
                  <a:rPr lang="en-US" altLang="en-US" sz="2800" i="1" dirty="0" smtClean="0"/>
                  <a:t>A</a:t>
                </a:r>
                <a:r>
                  <a:rPr lang="en-US" altLang="en-US" sz="2800" dirty="0" smtClean="0"/>
                  <a:t> happens to be in echelon form, we can see at once that </a:t>
                </a:r>
                <a:r>
                  <a:rPr lang="en-US" altLang="en-US" sz="2800" i="1" dirty="0" smtClean="0"/>
                  <a:t>A</a:t>
                </a:r>
                <a:r>
                  <a:rPr lang="en-US" altLang="en-US" sz="2800" dirty="0" smtClean="0"/>
                  <a:t> has a pivot position in each row. By Theorem 4 in Section 1.4, for each </a:t>
                </a:r>
                <a:r>
                  <a:rPr lang="en-US" altLang="en-US" sz="2800" b="1" dirty="0" smtClean="0"/>
                  <a:t>b</a:t>
                </a:r>
                <a:r>
                  <a:rPr lang="en-US" altLang="en-US" sz="28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, the equation Ax=b is consistent. In other words, the linear transformation T maps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(its domain) 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. </a:t>
                </a:r>
              </a:p>
              <a:p>
                <a:pPr eaLnBrk="1" hangingPunct="1"/>
                <a:r>
                  <a:rPr lang="en-US" altLang="en-US" sz="2800" dirty="0" smtClean="0"/>
                  <a:t>However, since the equation Ax=b has a free variable (because there are four variables and only three basic variables), each </a:t>
                </a:r>
                <a:r>
                  <a:rPr lang="en-US" altLang="en-US" sz="2800" b="1" dirty="0" smtClean="0"/>
                  <a:t>b</a:t>
                </a:r>
                <a:r>
                  <a:rPr lang="en-US" altLang="en-US" sz="2800" dirty="0" smtClean="0"/>
                  <a:t> is the image of more than one </a:t>
                </a:r>
                <a:r>
                  <a:rPr lang="en-US" altLang="en-US" sz="2800" b="1" dirty="0" smtClean="0"/>
                  <a:t>x</a:t>
                </a:r>
                <a:r>
                  <a:rPr lang="en-US" altLang="en-US" sz="2800" dirty="0" smtClean="0"/>
                  <a:t>. This is,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 is </a:t>
                </a:r>
                <a:r>
                  <a:rPr lang="en-US" altLang="en-US" sz="2800" i="1" dirty="0" smtClean="0"/>
                  <a:t>not</a:t>
                </a:r>
                <a:r>
                  <a:rPr lang="en-US" altLang="en-US" sz="2800" dirty="0" smtClean="0"/>
                  <a:t> one-to-one.</a:t>
                </a:r>
                <a:endParaRPr lang="en-US" altLang="en-US" sz="2800" b="0" dirty="0" smtClean="0"/>
              </a:p>
              <a:p>
                <a:pPr marL="0" indent="0" eaLnBrk="1" hangingPunct="1">
                  <a:buNone/>
                </a:pPr>
                <a:endParaRPr lang="en-US" altLang="en-US" sz="2800" dirty="0" smtClean="0"/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4104" y="1424350"/>
                <a:ext cx="8546125" cy="4572000"/>
              </a:xfrm>
              <a:blipFill rotWithShape="0">
                <a:blip r:embed="rId4"/>
                <a:stretch>
                  <a:fillRect l="-1284" t="-1467" r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Equation" r:id="rId5" imgW="475104" imgH="810471" progId="Equation.DSMT4">
                  <p:embed/>
                </p:oleObj>
              </mc:Choice>
              <mc:Fallback>
                <p:oleObj name="Equation" r:id="rId5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2255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8325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CA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EXISTENCE AND UNIQUENESS QUESTIONS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9947" y="1324152"/>
                <a:ext cx="8229600" cy="4572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b="1" dirty="0" smtClean="0">
                    <a:solidFill>
                      <a:srgbClr val="077C97"/>
                    </a:solidFill>
                  </a:rPr>
                  <a:t>Theorem 11</a:t>
                </a:r>
                <a:r>
                  <a:rPr lang="en-US" altLang="en-US" sz="2800" dirty="0" smtClean="0"/>
                  <a:t>: Let 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be a linear transformation. Then T is one-to-one if and only if the equation T(x)=0 has only the trivial solution.</a:t>
                </a:r>
                <a:endParaRPr lang="en-US" altLang="en-US" sz="2800" b="0" i="0" dirty="0" smtClean="0">
                  <a:latin typeface="Cambria Math" panose="02040503050406030204" pitchFamily="18" charset="0"/>
                </a:endParaRPr>
              </a:p>
              <a:p>
                <a:pPr eaLnBrk="1" hangingPunct="1"/>
                <a:r>
                  <a:rPr lang="en-US" altLang="en-US" sz="2800" b="1" dirty="0" smtClean="0"/>
                  <a:t>Proof</a:t>
                </a:r>
                <a:r>
                  <a:rPr lang="en-US" altLang="en-US" sz="2800" dirty="0" smtClean="0"/>
                  <a:t>: Since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 is linear, T(0) =0. If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 is one-to-one, then the equation T(x)=0 has at most one solution and hence only the trivial solution. </a:t>
                </a:r>
              </a:p>
              <a:p>
                <a:pPr eaLnBrk="1" hangingPunct="1"/>
                <a:r>
                  <a:rPr lang="en-US" altLang="en-US" sz="2800" dirty="0" smtClean="0"/>
                  <a:t>If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 is not one-to-one, then there is a b that is the image of at least two different vectors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--say, </a:t>
                </a:r>
                <a:r>
                  <a:rPr lang="en-US" altLang="en-US" sz="2800" b="1" dirty="0" smtClean="0"/>
                  <a:t>u</a:t>
                </a:r>
                <a:r>
                  <a:rPr lang="en-US" altLang="en-US" sz="2800" dirty="0" smtClean="0"/>
                  <a:t> and </a:t>
                </a:r>
                <a:r>
                  <a:rPr lang="en-US" altLang="en-US" sz="2800" b="1" dirty="0" smtClean="0"/>
                  <a:t>v</a:t>
                </a:r>
                <a:r>
                  <a:rPr lang="en-US" altLang="en-US" sz="2800" dirty="0" smtClean="0"/>
                  <a:t>. That is T(u)=</a:t>
                </a:r>
                <a:r>
                  <a:rPr lang="en-US" altLang="en-US" sz="2800" i="1" dirty="0" smtClean="0"/>
                  <a:t>b</a:t>
                </a:r>
                <a:r>
                  <a:rPr lang="en-US" altLang="en-US" sz="2800" dirty="0" smtClean="0"/>
                  <a:t> and T(v)=</a:t>
                </a:r>
                <a:r>
                  <a:rPr lang="en-US" altLang="en-US" sz="2800" i="1" dirty="0" smtClean="0"/>
                  <a:t>b</a:t>
                </a:r>
                <a:r>
                  <a:rPr lang="en-US" altLang="en-US" sz="2800" dirty="0" smtClean="0"/>
                  <a:t>. But then, since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 is linear,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en-US" sz="2800" dirty="0" smtClean="0"/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9947" y="1324152"/>
                <a:ext cx="8229600" cy="4572000"/>
              </a:xfrm>
              <a:blipFill rotWithShape="0">
                <a:blip r:embed="rId4"/>
                <a:stretch>
                  <a:fillRect l="-1259" t="-1333" r="-2593" b="-6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0" name="Equation" r:id="rId5" imgW="475104" imgH="810471" progId="Equation.DSMT4">
                  <p:embed/>
                </p:oleObj>
              </mc:Choice>
              <mc:Fallback>
                <p:oleObj name="Equation" r:id="rId5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" name="Equation" r:id="rId7" imgW="475104" imgH="810471" progId="Equation.DSMT4">
                  <p:embed/>
                </p:oleObj>
              </mc:Choice>
              <mc:Fallback>
                <p:oleObj name="Equation" r:id="rId7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2" name="Equation" r:id="rId8" imgW="475104" imgH="810471" progId="Equation.DSMT4">
                  <p:embed/>
                </p:oleObj>
              </mc:Choice>
              <mc:Fallback>
                <p:oleObj name="Equation" r:id="rId8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3332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8325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CA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EXISTENCE AND UNIQUENESS QUESTIONS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67416" y="1324152"/>
                <a:ext cx="8704053" cy="4572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dirty="0" smtClean="0"/>
                  <a:t>The vector </a:t>
                </a:r>
                <a:r>
                  <a:rPr lang="en-US" altLang="en-US" sz="2800" b="1" dirty="0" smtClean="0"/>
                  <a:t>u – v </a:t>
                </a:r>
                <a:r>
                  <a:rPr lang="en-US" altLang="en-US" sz="2800" dirty="0" smtClean="0"/>
                  <a:t>is not zero, since u ≠ v. Hence the equation T(x)=0 has more than one solution. So, either the two conditions in the theorem are both true or they are both false. </a:t>
                </a:r>
              </a:p>
              <a:p>
                <a:pPr eaLnBrk="1" hangingPunct="1"/>
                <a:r>
                  <a:rPr lang="en-US" altLang="en-US" sz="2800" b="1" dirty="0">
                    <a:solidFill>
                      <a:srgbClr val="077C97"/>
                    </a:solidFill>
                  </a:rPr>
                  <a:t>Theorem </a:t>
                </a:r>
                <a:r>
                  <a:rPr lang="en-US" altLang="en-US" sz="2800" b="1" dirty="0" smtClean="0">
                    <a:solidFill>
                      <a:srgbClr val="077C97"/>
                    </a:solidFill>
                  </a:rPr>
                  <a:t>12</a:t>
                </a:r>
                <a:r>
                  <a:rPr lang="en-US" altLang="en-US" sz="2800" dirty="0" smtClean="0"/>
                  <a:t>: </a:t>
                </a:r>
                <a:r>
                  <a:rPr lang="en-US" altLang="en-US" sz="2800" dirty="0"/>
                  <a:t>Let 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 be a linear </a:t>
                </a:r>
                <a:r>
                  <a:rPr lang="en-US" altLang="en-US" sz="2800" dirty="0" smtClean="0"/>
                  <a:t>transformation and let A be the standard matrix for T. Then:</a:t>
                </a:r>
              </a:p>
              <a:p>
                <a:pPr marL="514350" indent="-514350" eaLnBrk="1" hangingPunct="1">
                  <a:buFont typeface="+mj-lt"/>
                  <a:buAutoNum type="alphaLcParenR"/>
                </a:pP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 maps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onto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if and only if the columns of </a:t>
                </a:r>
                <a:r>
                  <a:rPr lang="en-US" altLang="en-US" sz="2800" i="1" dirty="0" smtClean="0"/>
                  <a:t>A</a:t>
                </a:r>
                <a:r>
                  <a:rPr lang="en-US" altLang="en-US" sz="2800" dirty="0" smtClean="0"/>
                  <a:t> span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;</a:t>
                </a:r>
              </a:p>
              <a:p>
                <a:pPr marL="514350" indent="-514350" eaLnBrk="1" hangingPunct="1">
                  <a:buFont typeface="+mj-lt"/>
                  <a:buAutoNum type="alphaLcParenR"/>
                </a:pP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 is one-to-one if and only if the columns of </a:t>
                </a:r>
                <a:r>
                  <a:rPr lang="en-US" altLang="en-US" sz="2800" i="1" dirty="0" smtClean="0"/>
                  <a:t>A</a:t>
                </a:r>
                <a:r>
                  <a:rPr lang="en-US" altLang="en-US" sz="2800" dirty="0" smtClean="0"/>
                  <a:t> are linearly independent.</a:t>
                </a: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7416" y="1324152"/>
                <a:ext cx="8704053" cy="4572000"/>
              </a:xfrm>
              <a:blipFill rotWithShape="0">
                <a:blip r:embed="rId4"/>
                <a:stretch>
                  <a:fillRect l="-1261" t="-1333" r="-2311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4" name="Equation" r:id="rId5" imgW="475104" imgH="810471" progId="Equation.DSMT4">
                  <p:embed/>
                </p:oleObj>
              </mc:Choice>
              <mc:Fallback>
                <p:oleObj name="Equation" r:id="rId5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5" name="Equation" r:id="rId7" imgW="475104" imgH="810471" progId="Equation.DSMT4">
                  <p:embed/>
                </p:oleObj>
              </mc:Choice>
              <mc:Fallback>
                <p:oleObj name="Equation" r:id="rId7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6" name="Equation" r:id="rId8" imgW="475104" imgH="810471" progId="Equation.DSMT4">
                  <p:embed/>
                </p:oleObj>
              </mc:Choice>
              <mc:Fallback>
                <p:oleObj name="Equation" r:id="rId8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581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8325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CA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EXISTENCE AND UNIQUENESS QUESTIONS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0163" y="1255140"/>
                <a:ext cx="8436637" cy="4572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b="1" dirty="0" smtClean="0"/>
                  <a:t>Proof:</a:t>
                </a:r>
                <a:r>
                  <a:rPr lang="en-US" altLang="en-US" sz="2800" dirty="0" smtClean="0"/>
                  <a:t> </a:t>
                </a:r>
              </a:p>
              <a:p>
                <a:pPr marL="514350" indent="-514350" eaLnBrk="1" hangingPunct="1">
                  <a:buFont typeface="+mj-lt"/>
                  <a:buAutoNum type="alphaLcParenR"/>
                </a:pPr>
                <a:r>
                  <a:rPr lang="en-US" altLang="en-US" sz="2800" dirty="0" smtClean="0"/>
                  <a:t>By Theorem 4 in Section 1.4, the columns of </a:t>
                </a:r>
                <a:r>
                  <a:rPr lang="en-US" altLang="en-US" sz="2800" i="1" dirty="0" smtClean="0"/>
                  <a:t>A</a:t>
                </a:r>
                <a:r>
                  <a:rPr lang="en-US" altLang="en-US" sz="2800" dirty="0" smtClean="0"/>
                  <a:t> span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if and only if for each b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the equation Ax=b is consistent—in other words, if and only if for every </a:t>
                </a:r>
                <a:r>
                  <a:rPr lang="en-US" altLang="en-US" sz="2800" b="1" dirty="0" smtClean="0"/>
                  <a:t>b</a:t>
                </a:r>
                <a:r>
                  <a:rPr lang="en-US" altLang="en-US" sz="2800" dirty="0" smtClean="0"/>
                  <a:t>, the equation T(x)=b has at least one solution. This is true if and only if </a:t>
                </a:r>
                <a:r>
                  <a:rPr lang="en-US" altLang="en-US" sz="2800" i="1" dirty="0" smtClean="0"/>
                  <a:t>T </a:t>
                </a:r>
                <a:r>
                  <a:rPr lang="en-US" altLang="en-US" sz="2800" dirty="0" smtClean="0"/>
                  <a:t>maps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.</a:t>
                </a:r>
              </a:p>
              <a:p>
                <a:pPr marL="514350" indent="-514350" eaLnBrk="1" hangingPunct="1">
                  <a:buFont typeface="+mj-lt"/>
                  <a:buAutoNum type="alphaLcParenR"/>
                </a:pPr>
                <a:r>
                  <a:rPr lang="en-US" altLang="en-US" sz="2800" dirty="0" smtClean="0"/>
                  <a:t>The equations T(x)=0 and Ax=0 are the same except for notation. So, by Theorem 11,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 is one-to-one if and only if Ax=0 has only the trivial solution. This happens if and only if the columns of </a:t>
                </a:r>
                <a:r>
                  <a:rPr lang="en-US" altLang="en-US" sz="2800" i="1" dirty="0" smtClean="0"/>
                  <a:t>A</a:t>
                </a:r>
                <a:r>
                  <a:rPr lang="en-US" altLang="en-US" sz="2800" dirty="0" smtClean="0"/>
                  <a:t> are linearly independent.</a:t>
                </a: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163" y="1255140"/>
                <a:ext cx="8436637" cy="4572000"/>
              </a:xfrm>
              <a:blipFill rotWithShape="0">
                <a:blip r:embed="rId4"/>
                <a:stretch>
                  <a:fillRect l="-1301" t="-1467" r="-1662" b="-1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Equation" r:id="rId5" imgW="475104" imgH="810471" progId="Equation.DSMT4">
                  <p:embed/>
                </p:oleObj>
              </mc:Choice>
              <mc:Fallback>
                <p:oleObj name="Equation" r:id="rId5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3" name="Equation" r:id="rId7" imgW="475104" imgH="810471" progId="Equation.DSMT4">
                  <p:embed/>
                </p:oleObj>
              </mc:Choice>
              <mc:Fallback>
                <p:oleObj name="Equation" r:id="rId7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Equation" r:id="rId8" imgW="475104" imgH="810471" progId="Equation.DSMT4">
                  <p:embed/>
                </p:oleObj>
              </mc:Choice>
              <mc:Fallback>
                <p:oleObj name="Equation" r:id="rId8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3852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8325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CA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MATRIX OF A LINEAR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800" b="1" dirty="0" smtClean="0">
                    <a:solidFill>
                      <a:srgbClr val="077C97"/>
                    </a:solidFill>
                  </a:rPr>
                  <a:t>Theorem 10</a:t>
                </a:r>
                <a:r>
                  <a:rPr lang="en-US" altLang="en-US" sz="2800" dirty="0" smtClean="0"/>
                  <a:t>: Let 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 be a linear transformation. Then there exists a unique matrix </a:t>
                </a:r>
                <a:r>
                  <a:rPr lang="en-US" altLang="en-US" sz="2800" i="1" dirty="0" smtClean="0"/>
                  <a:t>A</a:t>
                </a:r>
                <a:r>
                  <a:rPr lang="en-US" altLang="en-US" sz="2800" dirty="0" smtClean="0"/>
                  <a:t> such that</a:t>
                </a: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𝐴𝑥</m:t>
                    </m:r>
                  </m:oMath>
                </a14:m>
                <a:r>
                  <a:rPr lang="en-US" altLang="en-US" sz="2800" dirty="0" smtClean="0"/>
                  <a:t> for all x 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m:rPr>
                        <m:nor/>
                      </m:rPr>
                      <a:rPr lang="en-US" alt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800" b="0" i="0" dirty="0" smtClean="0">
                  <a:latin typeface="Cambria Math" panose="02040503050406030204" pitchFamily="18" charset="0"/>
                </a:endParaRPr>
              </a:p>
              <a:p>
                <a:pPr eaLnBrk="1" hangingPunct="1"/>
                <a:r>
                  <a:rPr lang="en-US" altLang="en-US" sz="2800" dirty="0" smtClean="0"/>
                  <a:t>In fact, A is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matrix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whose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column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vector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where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column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identity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matrix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m:rPr>
                        <m:nor/>
                      </m:rPr>
                      <a:rPr lang="en-US" altLang="en-US" sz="28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altLang="en-US" sz="2800" dirty="0" smtClean="0"/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259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Equation" r:id="rId5" imgW="475104" imgH="810471" progId="Equation.DSMT4">
                  <p:embed/>
                </p:oleObj>
              </mc:Choice>
              <mc:Fallback>
                <p:oleObj name="Equation" r:id="rId5" imgW="475104" imgH="810471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Equation" r:id="rId7" imgW="475104" imgH="810471" progId="Equation.DSMT4">
                  <p:embed/>
                </p:oleObj>
              </mc:Choice>
              <mc:Fallback>
                <p:oleObj name="Equation" r:id="rId7" imgW="475104" imgH="810471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Equation" r:id="rId8" imgW="475104" imgH="810471" progId="Equation.DSMT4">
                  <p:embed/>
                </p:oleObj>
              </mc:Choice>
              <mc:Fallback>
                <p:oleObj name="Equation" r:id="rId8" imgW="475104" imgH="810471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22600" y="5129259"/>
                <a:ext cx="3474792" cy="513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...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  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00" y="5129259"/>
                <a:ext cx="3474792" cy="51379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030308" y="5119834"/>
            <a:ext cx="674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(3)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CA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MATRIX OF A LINEAR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800" b="1" dirty="0" smtClean="0"/>
                  <a:t>Proof</a:t>
                </a:r>
                <a:r>
                  <a:rPr lang="en-US" altLang="en-US" sz="2800" dirty="0" smtClean="0"/>
                  <a:t>: Write x=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 …</m:t>
                        </m:r>
                        <m:sSub>
                          <m:sSub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800" dirty="0" smtClean="0"/>
                  <a:t> , and use the linearity of T to compute</a:t>
                </a:r>
              </a:p>
              <a:p>
                <a:pPr marL="0" indent="0" eaLnBrk="1" hangingPunct="1">
                  <a:buNone/>
                </a:pPr>
                <a:endParaRPr lang="en-US" altLang="en-US" sz="2800" dirty="0" smtClean="0"/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800" dirty="0" smtClean="0"/>
                  <a:t>)=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8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)+…+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8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 smtClean="0"/>
                  <a:t> </a:t>
                </a:r>
                <a:endParaRPr lang="en-US" altLang="en-US" sz="2800" b="0" i="0" dirty="0" smtClean="0"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altLang="en-US" sz="2800" b="0" i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10"/>
                <a:stretch>
                  <a:fillRect l="-1259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5" name="Equation" r:id="rId11" imgW="475104" imgH="810471" progId="Equation.DSMT4">
                  <p:embed/>
                </p:oleObj>
              </mc:Choice>
              <mc:Fallback>
                <p:oleObj name="Equation" r:id="rId11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" name="Equation" r:id="rId13" imgW="475104" imgH="810471" progId="Equation.DSMT4">
                  <p:embed/>
                </p:oleObj>
              </mc:Choice>
              <mc:Fallback>
                <p:oleObj name="Equation" r:id="rId13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" name="Equation" r:id="rId14" imgW="475104" imgH="810471" progId="Equation.DSMT4">
                  <p:embed/>
                </p:oleObj>
              </mc:Choice>
              <mc:Fallback>
                <p:oleObj name="Equation" r:id="rId14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61191" y="3886200"/>
                <a:ext cx="5192346" cy="207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. .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𝐴𝑥</m:t>
                    </m:r>
                  </m:oMath>
                </a14:m>
                <a:r>
                  <a:rPr lang="en-US" sz="2800" dirty="0" smtClean="0"/>
                  <a:t>   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191" y="3886200"/>
                <a:ext cx="5192346" cy="207492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728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CA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MATRIX OF A LINEAR TRANSFORMATION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800" dirty="0" smtClean="0"/>
                  <a:t>The matrix </a:t>
                </a:r>
                <a:r>
                  <a:rPr lang="en-US" altLang="en-US" sz="2800" i="1" dirty="0" smtClean="0"/>
                  <a:t>A</a:t>
                </a:r>
                <a:r>
                  <a:rPr lang="en-US" altLang="en-US" sz="2800" dirty="0" smtClean="0"/>
                  <a:t> in (3) is called the </a:t>
                </a:r>
                <a:r>
                  <a:rPr lang="en-US" altLang="en-US" sz="2800" b="1" i="1" dirty="0" smtClean="0">
                    <a:solidFill>
                      <a:srgbClr val="C00000"/>
                    </a:solidFill>
                  </a:rPr>
                  <a:t>standard matrix </a:t>
                </a:r>
                <a:r>
                  <a:rPr lang="en-US" altLang="en-US" sz="2800" b="1" dirty="0" smtClean="0"/>
                  <a:t>for the linear transformation</a:t>
                </a:r>
                <a:r>
                  <a:rPr lang="en-US" altLang="en-US" sz="2800" dirty="0" smtClean="0"/>
                  <a:t> 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.</a:t>
                </a:r>
              </a:p>
              <a:p>
                <a:pPr eaLnBrk="1" hangingPunct="1"/>
                <a:r>
                  <a:rPr lang="en-US" altLang="en-US" sz="2800" dirty="0" smtClean="0"/>
                  <a:t>We know now that every linear transformation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can be viewed as a matrix transformation, and vice versa. The term </a:t>
                </a:r>
                <a:r>
                  <a:rPr lang="en-US" altLang="en-US" sz="2800" b="1" i="1" dirty="0" smtClean="0"/>
                  <a:t>linear transformation </a:t>
                </a:r>
                <a:r>
                  <a:rPr lang="en-US" altLang="en-US" sz="2800" dirty="0" smtClean="0"/>
                  <a:t>focuses on a property of a mapping, while </a:t>
                </a:r>
                <a:r>
                  <a:rPr lang="en-US" altLang="en-US" sz="2800" b="1" i="1" dirty="0" smtClean="0"/>
                  <a:t>matrix transformation</a:t>
                </a:r>
                <a:r>
                  <a:rPr lang="en-US" altLang="en-US" sz="2800" i="1" dirty="0" smtClean="0"/>
                  <a:t> </a:t>
                </a:r>
                <a:r>
                  <a:rPr lang="en-US" altLang="en-US" sz="2800" dirty="0" smtClean="0"/>
                  <a:t>describes how such a mapping is implemented, as the example on the next slide illustrates. </a:t>
                </a:r>
              </a:p>
            </p:txBody>
          </p:sp>
        </mc:Choice>
        <mc:Fallback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259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6" name="Equation" r:id="rId5" imgW="475104" imgH="810471" progId="Equation.DSMT4">
                  <p:embed/>
                </p:oleObj>
              </mc:Choice>
              <mc:Fallback>
                <p:oleObj name="Equation" r:id="rId5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7" name="Equation" r:id="rId7" imgW="475104" imgH="810471" progId="Equation.DSMT4">
                  <p:embed/>
                </p:oleObj>
              </mc:Choice>
              <mc:Fallback>
                <p:oleObj name="Equation" r:id="rId7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8" name="Equation" r:id="rId8" imgW="475104" imgH="810471" progId="Equation.DSMT4">
                  <p:embed/>
                </p:oleObj>
              </mc:Choice>
              <mc:Fallback>
                <p:oleObj name="Equation" r:id="rId8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3700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CA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MATRIX OF A LINEAR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800" b="1" dirty="0" smtClean="0"/>
                  <a:t>Example 2</a:t>
                </a:r>
                <a:r>
                  <a:rPr lang="en-US" altLang="en-US" sz="2800" dirty="0" smtClean="0"/>
                  <a:t>: Find the standard matrix A for the dilation transformation T(x)= 3x, for x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dirty="0" smtClean="0"/>
              </a:p>
              <a:p>
                <a:pPr eaLnBrk="1" hangingPunct="1"/>
                <a:r>
                  <a:rPr lang="en-US" altLang="en-US" sz="2800" b="1" dirty="0" smtClean="0"/>
                  <a:t>Solution</a:t>
                </a:r>
                <a:r>
                  <a:rPr lang="en-US" altLang="en-US" sz="2800" dirty="0" smtClean="0"/>
                  <a:t>: Write</a:t>
                </a:r>
              </a:p>
              <a:p>
                <a:pPr eaLnBrk="1" hangingPunct="1"/>
                <a:endParaRPr lang="en-US" altLang="en-US" sz="2800" dirty="0"/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800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altLang="en-US" sz="2800" dirty="0" smtClean="0"/>
              </a:p>
              <a:p>
                <a:pPr marL="0" indent="0" algn="ctr" eaLnBrk="1" hangingPunct="1">
                  <a:buNone/>
                </a:pPr>
                <a:endParaRPr lang="en-US" altLang="en-US" sz="2800" dirty="0" smtClean="0"/>
              </a:p>
              <a:p>
                <a:pPr marL="0" indent="0" algn="ctr" eaLnBrk="1" hangingPunct="1">
                  <a:buNone/>
                </a:pPr>
                <a:r>
                  <a:rPr lang="en-US" altLang="en-US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en-US" sz="2800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8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en-US" sz="28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8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8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en-US" sz="2800" dirty="0" smtClean="0"/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259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" name="Equation" r:id="rId5" imgW="475104" imgH="810471" progId="Equation.DSMT4">
                  <p:embed/>
                </p:oleObj>
              </mc:Choice>
              <mc:Fallback>
                <p:oleObj name="Equation" r:id="rId5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8" name="Equation" r:id="rId7" imgW="475104" imgH="810471" progId="Equation.DSMT4">
                  <p:embed/>
                </p:oleObj>
              </mc:Choice>
              <mc:Fallback>
                <p:oleObj name="Equation" r:id="rId7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9" name="Equation" r:id="rId8" imgW="475104" imgH="810471" progId="Equation.DSMT4">
                  <p:embed/>
                </p:oleObj>
              </mc:Choice>
              <mc:Fallback>
                <p:oleObj name="Equation" r:id="rId8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4018208" y="4468969"/>
            <a:ext cx="643945" cy="450761"/>
            <a:chOff x="4018208" y="4468969"/>
            <a:chExt cx="643945" cy="450761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>
              <a:off x="4662153" y="4687910"/>
              <a:ext cx="0" cy="231820"/>
            </a:xfrm>
            <a:prstGeom prst="straightConnector1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 w="9525" cap="flat" cmpd="sng" algn="ctr">
              <a:solidFill>
                <a:srgbClr val="077C97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4018208" y="4687910"/>
              <a:ext cx="643945" cy="0"/>
            </a:xfrm>
            <a:prstGeom prst="line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 w="9525" cap="flat" cmpd="sng" algn="ctr">
              <a:solidFill>
                <a:srgbClr val="077C9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4018208" y="4468969"/>
              <a:ext cx="0" cy="218941"/>
            </a:xfrm>
            <a:prstGeom prst="line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 w="9525" cap="flat" cmpd="sng" algn="ctr">
              <a:solidFill>
                <a:srgbClr val="077C9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/>
        </p:nvGrpSpPr>
        <p:grpSpPr>
          <a:xfrm>
            <a:off x="5226675" y="4456089"/>
            <a:ext cx="1805190" cy="450762"/>
            <a:chOff x="5226675" y="4456089"/>
            <a:chExt cx="1805190" cy="450762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>
              <a:off x="5226675" y="4675031"/>
              <a:ext cx="0" cy="231820"/>
            </a:xfrm>
            <a:prstGeom prst="straightConnector1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 w="9525" cap="flat" cmpd="sng" algn="ctr">
              <a:solidFill>
                <a:srgbClr val="077C97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5226675" y="4675031"/>
              <a:ext cx="1805190" cy="0"/>
            </a:xfrm>
            <a:prstGeom prst="line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 w="9525" cap="flat" cmpd="sng" algn="ctr">
              <a:solidFill>
                <a:srgbClr val="077C9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7029718" y="4456089"/>
              <a:ext cx="0" cy="218941"/>
            </a:xfrm>
            <a:prstGeom prst="line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 w="9525" cap="flat" cmpd="sng" algn="ctr">
              <a:solidFill>
                <a:srgbClr val="077C9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58315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CA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 © 2016 Pearson Education, Inc.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 smtClean="0"/>
                  <a:t>GEOMETRIC LINEAR TRANSFORMATIONS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dirty="0" smtClean="0"/>
              </a:p>
            </p:txBody>
          </p:sp>
        </mc:Choice>
        <mc:Fallback xmlns="">
          <p:sp>
            <p:nvSpPr>
              <p:cNvPr id="614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1852" b="-18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642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Tables 1-4 illustrate other common geometric linear transformations of the plane. </a:t>
            </a:r>
          </a:p>
          <a:p>
            <a:pPr eaLnBrk="1" hangingPunct="1"/>
            <a:endParaRPr lang="en-US" altLang="en-US" sz="2800" dirty="0"/>
          </a:p>
        </p:txBody>
      </p:sp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2" name="Equation" r:id="rId5" imgW="475104" imgH="810471" progId="Equation.DSMT4">
                  <p:embed/>
                </p:oleObj>
              </mc:Choice>
              <mc:Fallback>
                <p:oleObj name="Equation" r:id="rId5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3" name="Equation" r:id="rId7" imgW="475104" imgH="810471" progId="Equation.DSMT4">
                  <p:embed/>
                </p:oleObj>
              </mc:Choice>
              <mc:Fallback>
                <p:oleObj name="Equation" r:id="rId7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4" name="Equation" r:id="rId8" imgW="475104" imgH="810471" progId="Equation.DSMT4">
                  <p:embed/>
                </p:oleObj>
              </mc:Choice>
              <mc:Fallback>
                <p:oleObj name="Equation" r:id="rId8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637" y="2860675"/>
            <a:ext cx="7248726" cy="257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06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CA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EXISTENCE AND UNIQUENESS QUESTIONS</a:t>
            </a:r>
          </a:p>
        </p:txBody>
      </p:sp>
      <p:sp>
        <p:nvSpPr>
          <p:cNvPr id="31642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Table 1 continued:</a:t>
            </a:r>
            <a:endParaRPr lang="en-US" altLang="en-US" sz="2800" dirty="0"/>
          </a:p>
        </p:txBody>
      </p:sp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6" name="Equation" r:id="rId4" imgW="475104" imgH="810471" progId="Equation.DSMT4">
                  <p:embed/>
                </p:oleObj>
              </mc:Choice>
              <mc:Fallback>
                <p:oleObj name="Equation" r:id="rId4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7" name="Equation" r:id="rId6" imgW="475104" imgH="810471" progId="Equation.DSMT4">
                  <p:embed/>
                </p:oleObj>
              </mc:Choice>
              <mc:Fallback>
                <p:oleObj name="Equation" r:id="rId6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8" name="Equation" r:id="rId7" imgW="475104" imgH="810471" progId="Equation.DSMT4">
                  <p:embed/>
                </p:oleObj>
              </mc:Choice>
              <mc:Fallback>
                <p:oleObj name="Equation" r:id="rId7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287" y="2230437"/>
            <a:ext cx="6216928" cy="380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81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CA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EXISTENCE AND UNIQUENESS QUESTIONS</a:t>
            </a:r>
            <a:endParaRPr lang="en-US" altLang="en-US" dirty="0" smtClean="0"/>
          </a:p>
        </p:txBody>
      </p:sp>
      <p:sp>
        <p:nvSpPr>
          <p:cNvPr id="31642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Table 1 continued:</a:t>
            </a:r>
            <a:endParaRPr lang="en-US" altLang="en-US" sz="2800" dirty="0"/>
          </a:p>
        </p:txBody>
      </p:sp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Equation" r:id="rId4" imgW="475104" imgH="810471" progId="Equation.DSMT4">
                  <p:embed/>
                </p:oleObj>
              </mc:Choice>
              <mc:Fallback>
                <p:oleObj name="Equation" r:id="rId4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1" name="Equation" r:id="rId6" imgW="475104" imgH="810471" progId="Equation.DSMT4">
                  <p:embed/>
                </p:oleObj>
              </mc:Choice>
              <mc:Fallback>
                <p:oleObj name="Equation" r:id="rId6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2" name="Equation" r:id="rId7" imgW="475104" imgH="810471" progId="Equation.DSMT4">
                  <p:embed/>
                </p:oleObj>
              </mc:Choice>
              <mc:Fallback>
                <p:oleObj name="Equation" r:id="rId7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7411" y="2230437"/>
            <a:ext cx="5789177" cy="374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55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CA" altLang="en-US" sz="1200" dirty="0" smtClean="0">
              <a:latin typeface="Arial" panose="020B0604020202020204" pitchFamily="34" charset="0"/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 © 2016 Pearson Education, Inc.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EXISTENCE AND UNIQUENESS QUESTIONS</a:t>
            </a:r>
            <a:endParaRPr lang="en-US" altLang="en-US" dirty="0" smtClean="0"/>
          </a:p>
        </p:txBody>
      </p:sp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4" name="Equation" r:id="rId4" imgW="475104" imgH="810471" progId="Equation.DSMT4">
                  <p:embed/>
                </p:oleObj>
              </mc:Choice>
              <mc:Fallback>
                <p:oleObj name="Equation" r:id="rId4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5" name="Equation" r:id="rId6" imgW="475104" imgH="810471" progId="Equation.DSMT4">
                  <p:embed/>
                </p:oleObj>
              </mc:Choice>
              <mc:Fallback>
                <p:oleObj name="Equation" r:id="rId6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6" name="Equation" r:id="rId7" imgW="475104" imgH="810471" progId="Equation.DSMT4">
                  <p:embed/>
                </p:oleObj>
              </mc:Choice>
              <mc:Fallback>
                <p:oleObj name="Equation" r:id="rId7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r="7491"/>
          <a:stretch/>
        </p:blipFill>
        <p:spPr>
          <a:xfrm>
            <a:off x="1266095" y="1141511"/>
            <a:ext cx="6699738" cy="520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00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16635</TotalTime>
  <Words>518</Words>
  <Application>Microsoft Office PowerPoint</Application>
  <PresentationFormat>On-screen Show (4:3)</PresentationFormat>
  <Paragraphs>120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Narrow</vt:lpstr>
      <vt:lpstr>Bookshelf Symbol 2</vt:lpstr>
      <vt:lpstr>Cambria Math</vt:lpstr>
      <vt:lpstr>Times New Roman</vt:lpstr>
      <vt:lpstr>Wingdings</vt:lpstr>
      <vt:lpstr>Blends</vt:lpstr>
      <vt:lpstr>Equation</vt:lpstr>
      <vt:lpstr>Linear Equations in Linear Algebra</vt:lpstr>
      <vt:lpstr>THE MATRIX OF A LINEAR TRANSFORMATION</vt:lpstr>
      <vt:lpstr>THE MATRIX OF A LINEAR TRANSFORMATION</vt:lpstr>
      <vt:lpstr>THE MATRIX OF A LINEAR TRANSFORMATION</vt:lpstr>
      <vt:lpstr>THE MATRIX OF A LINEAR TRANSFORMATION</vt:lpstr>
      <vt:lpstr>GEOMETRIC LINEAR TRANSFORMATIONS OF R^2</vt:lpstr>
      <vt:lpstr>EXISTENCE AND UNIQUENESS QUESTIONS</vt:lpstr>
      <vt:lpstr>EXISTENCE AND UNIQUENESS QUESTIONS</vt:lpstr>
      <vt:lpstr>EXISTENCE AND UNIQUENESS QUESTIONS</vt:lpstr>
      <vt:lpstr>EXISTENCE AND UNIQUENESS QUESTIONS</vt:lpstr>
      <vt:lpstr>EXISTENCE AND UNIQUENESS QUESTIONS</vt:lpstr>
      <vt:lpstr>EXISTENCE AND UNIQUENESS QUESTIONS</vt:lpstr>
      <vt:lpstr>EXISTENCE AND UNIQUENESS QUESTIONS</vt:lpstr>
      <vt:lpstr>EXISTENCE AND UNIQUENESS QUESTIONS</vt:lpstr>
      <vt:lpstr>EXISTENCE AND UNIQUENESS QUESTIONS</vt:lpstr>
      <vt:lpstr>EXISTENCE AND UNIQUENESS QUESTIONS</vt:lpstr>
      <vt:lpstr>EXISTENCE AND UNIQUENESS QUESTIONS</vt:lpstr>
      <vt:lpstr>EXISTENCE AND UNIQUENESS QUESTIONS</vt:lpstr>
    </vt:vector>
  </TitlesOfParts>
  <Company>© 2012 Pearson Education, Inc. All rights reserved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Linear Algebra and Its Applications</dc:subject>
  <dc:creator>David C. Lay</dc:creator>
  <cp:lastModifiedBy>David Herron</cp:lastModifiedBy>
  <cp:revision>994</cp:revision>
  <dcterms:created xsi:type="dcterms:W3CDTF">2005-10-22T18:34:54Z</dcterms:created>
  <dcterms:modified xsi:type="dcterms:W3CDTF">2015-09-14T11:26:29Z</dcterms:modified>
</cp:coreProperties>
</file>