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8"/>
  </p:notesMasterIdLst>
  <p:sldIdLst>
    <p:sldId id="424" r:id="rId2"/>
    <p:sldId id="362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91B"/>
    <a:srgbClr val="4C7816"/>
    <a:srgbClr val="528218"/>
    <a:srgbClr val="B6CEAA"/>
    <a:srgbClr val="ADC8A0"/>
    <a:srgbClr val="077C97"/>
    <a:srgbClr val="CD8019"/>
    <a:srgbClr val="CC7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76" autoAdjust="0"/>
    <p:restoredTop sz="98725" autoAdjust="0"/>
  </p:normalViewPr>
  <p:slideViewPr>
    <p:cSldViewPr>
      <p:cViewPr varScale="1">
        <p:scale>
          <a:sx n="104" d="100"/>
          <a:sy n="104" d="100"/>
        </p:scale>
        <p:origin x="120" y="210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616736-1E33-4FD5-B9A9-862C783DB2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045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C09A8A91-836A-4B5A-A482-E39089CE09F8}" type="slidenum">
              <a:rPr lang="en-US" altLang="en-US" sz="1200">
                <a:latin typeface="Arial" panose="020B0604020202020204" pitchFamily="34" charset="0"/>
              </a:rPr>
              <a:pPr algn="r"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041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792A8572-D070-40B8-A791-96FDE867826C}" type="slidenum">
              <a:rPr lang="en-US" altLang="en-US" sz="1200">
                <a:latin typeface="Arial" panose="020B0604020202020204" pitchFamily="34" charset="0"/>
              </a:rPr>
              <a:pPr algn="r"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562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earson_ppt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285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4" descr="Pink tissue paper"/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200" b="1">
                <a:solidFill>
                  <a:srgbClr val="4C781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" name="Text Box 15" descr="Pink tissue paper"/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CD8019"/>
                </a:solidFill>
                <a:latin typeface="Arial" panose="020B0604020202020204" pitchFamily="34" charset="0"/>
              </a:rPr>
              <a:t>1.8</a:t>
            </a:r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23"/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4"/>
          <p:cNvSpPr>
            <a:spLocks noChangeShapeType="1"/>
          </p:cNvSpPr>
          <p:nvPr userDrawn="1"/>
        </p:nvSpPr>
        <p:spPr bwMode="auto">
          <a:xfrm rot="162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31"/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1143000 w 96"/>
              <a:gd name="T3" fmla="*/ 0 h 192"/>
              <a:gd name="T4" fmla="*/ 1143000 w 96"/>
              <a:gd name="T5" fmla="*/ 609600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052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752600" y="6305550"/>
            <a:ext cx="69342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39" y="2150164"/>
            <a:ext cx="3095861" cy="391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44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1.8- </a:t>
            </a:r>
            <a:fld id="{B687D711-ED06-4792-8DB0-E61524F268F2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27236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1.8- </a:t>
            </a:r>
            <a:fld id="{752A8872-7AAC-477C-A911-CC6C09A77E4C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79266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62400"/>
            <a:ext cx="8229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1.8- </a:t>
            </a:r>
            <a:fld id="{CCD19843-0CFF-420B-BA1A-3DC33DAFDE61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49753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1.8- </a:t>
            </a:r>
            <a:fld id="{B4DE0B21-513E-4099-B2DD-014E88704D31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83433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1.8- </a:t>
            </a:r>
            <a:fld id="{CCEF22EC-F603-4C8D-A9A3-C4220E4B35C1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495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1.8- </a:t>
            </a:r>
            <a:fld id="{F2B53DFD-5931-4886-8E6F-8C2769F791F2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98441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1.8- </a:t>
            </a:r>
            <a:fld id="{EC041127-E165-4BC3-AF54-83242CE9C817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05021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1.8- </a:t>
            </a:r>
            <a:fld id="{5E827B2D-19E2-4272-8510-97119848F8F4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9225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1.8- </a:t>
            </a:r>
            <a:fld id="{715E6F6D-A653-409E-85B2-AF53E2A0AA55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65235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1.8- </a:t>
            </a:r>
            <a:fld id="{983E3D0A-D3C2-4DB6-88A8-4E97946F5B7A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2441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1.8- </a:t>
            </a:r>
            <a:fld id="{5348CE5E-EB21-4DB9-9B51-C41881212021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330909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Slide 1.8- </a:t>
            </a:r>
            <a:fld id="{317561F3-0141-42E3-A843-5FACEB9107FA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57200" y="6305550"/>
            <a:ext cx="6324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buFont typeface="Symbol" panose="05050102010706020507" pitchFamily="18" charset="2"/>
              <a:buNone/>
              <a:defRPr sz="1200" smtClean="0">
                <a:latin typeface="Arial" panose="020B0604020202020204" pitchFamily="34" charset="0"/>
                <a:sym typeface="Symbol" panose="05050102010706020507" pitchFamily="18" charset="2"/>
              </a:defRPr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  <p:sp>
        <p:nvSpPr>
          <p:cNvPr id="1030" name="Line 13"/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1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51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1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9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Pearson </a:t>
            </a:r>
            <a:r>
              <a:rPr lang="en-US" altLang="en-US" sz="1200" dirty="0">
                <a:latin typeface="Arial" panose="020B0604020202020204" pitchFamily="34" charset="0"/>
              </a:rPr>
              <a:t>Education, Inc.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Equations</a:t>
            </a:r>
            <a:br>
              <a:rPr lang="en-US" altLang="en-US" smtClean="0"/>
            </a:br>
            <a:r>
              <a:rPr lang="en-US" altLang="en-US" smtClean="0"/>
              <a:t>in Linear Algebra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INTRODUCTION TO LINEAR TRANSFORMATIONS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1.8- </a:t>
            </a:r>
            <a:fld id="{77B16A8D-136D-474D-A0ED-D6FA4E389B35}" type="slidenum">
              <a:rPr lang="en-US" altLang="en-US" sz="1200">
                <a:latin typeface="Arial" panose="020B0604020202020204" pitchFamily="34" charset="0"/>
              </a:rPr>
              <a:pPr algn="r"/>
              <a:t>10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SHEAR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382000" cy="53340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endParaRPr lang="en-US" altLang="en-US" sz="2800" b="1" dirty="0" smtClean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b="1" dirty="0" smtClean="0"/>
                  <a:t>Example 3:</a:t>
                </a:r>
                <a:r>
                  <a:rPr lang="en-US" altLang="en-US" sz="2800" dirty="0" smtClean="0"/>
                  <a:t> Let                      . The transformation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2800" b="0" i="1" dirty="0"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defined by                    is called a </a:t>
                </a:r>
                <a:r>
                  <a:rPr lang="en-US" altLang="en-US" sz="2800" b="1" dirty="0" smtClean="0"/>
                  <a:t>shear transformation</a:t>
                </a:r>
                <a:r>
                  <a:rPr lang="en-US" altLang="en-US" sz="2800" dirty="0" smtClean="0"/>
                  <a:t>. 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800" dirty="0" smtClean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 smtClean="0"/>
                  <a:t>It can be shown that if T acts on each point in the           </a:t>
                </a: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800" dirty="0" smtClean="0"/>
                  <a:t>	square shown in Fig. 4 on the next slide, then the set of images forms the shaded parallelogram.              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800" dirty="0" smtClean="0"/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800" dirty="0" smtClean="0"/>
                  <a:t>	</a:t>
                </a:r>
              </a:p>
            </p:txBody>
          </p:sp>
        </mc:Choice>
        <mc:Fallback xmlns="">
          <p:sp>
            <p:nvSpPr>
              <p:cNvPr id="66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382000" cy="5334000"/>
              </a:xfrm>
              <a:blipFill rotWithShape="0">
                <a:blip r:embed="rId3"/>
                <a:stretch>
                  <a:fillRect l="-1455" r="-2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1508" name="Object 4"/>
          <p:cNvGraphicFramePr>
            <a:graphicFrameLocks noChangeAspect="1"/>
          </p:cNvGraphicFramePr>
          <p:nvPr/>
        </p:nvGraphicFramePr>
        <p:xfrm>
          <a:off x="3276600" y="1295400"/>
          <a:ext cx="1828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Equation" r:id="rId4" imgW="1828800" imgH="1143000" progId="Equation.DSMT4">
                  <p:embed/>
                </p:oleObj>
              </mc:Choice>
              <mc:Fallback>
                <p:oleObj name="Equation" r:id="rId4" imgW="1828800" imgH="1143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295400"/>
                        <a:ext cx="18288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724258"/>
              </p:ext>
            </p:extLst>
          </p:nvPr>
        </p:nvGraphicFramePr>
        <p:xfrm>
          <a:off x="3962400" y="2559334"/>
          <a:ext cx="1625600" cy="412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Equation" r:id="rId6" imgW="1701800" imgH="431800" progId="Equation.DSMT4">
                  <p:embed/>
                </p:oleObj>
              </mc:Choice>
              <mc:Fallback>
                <p:oleObj name="Equation" r:id="rId6" imgW="1701800" imgH="431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559334"/>
                        <a:ext cx="1625600" cy="412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11" name="Object 7"/>
          <p:cNvGraphicFramePr>
            <a:graphicFrameLocks noChangeAspect="1"/>
          </p:cNvGraphicFramePr>
          <p:nvPr/>
        </p:nvGraphicFramePr>
        <p:xfrm>
          <a:off x="7924800" y="3962400"/>
          <a:ext cx="6858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Equation" r:id="rId8" imgW="761669" imgH="330057" progId="Equation.DSMT4">
                  <p:embed/>
                </p:oleObj>
              </mc:Choice>
              <mc:Fallback>
                <p:oleObj name="Equation" r:id="rId8" imgW="761669" imgH="33005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962400"/>
                        <a:ext cx="685800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Pearson </a:t>
            </a:r>
            <a:r>
              <a:rPr lang="en-US" altLang="en-US" sz="1200" dirty="0">
                <a:latin typeface="Arial" panose="020B0604020202020204" pitchFamily="34" charset="0"/>
              </a:rPr>
              <a:t>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1.8- </a:t>
            </a:r>
            <a:fld id="{170479C7-CDEF-4F34-B2A8-909809677B20}" type="slidenum">
              <a:rPr lang="en-US" altLang="en-US" sz="1200">
                <a:latin typeface="Arial" panose="020B0604020202020204" pitchFamily="34" charset="0"/>
              </a:rPr>
              <a:pPr algn="r"/>
              <a:t>11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SHEAR TRANSFORMATION</a:t>
            </a:r>
          </a:p>
        </p:txBody>
      </p:sp>
      <p:sp>
        <p:nvSpPr>
          <p:cNvPr id="6625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124200"/>
            <a:ext cx="8229600" cy="3581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key idea is to show that </a:t>
            </a:r>
            <a:r>
              <a:rPr lang="en-US" altLang="en-US" sz="2800" i="1" smtClean="0"/>
              <a:t>T</a:t>
            </a:r>
            <a:r>
              <a:rPr lang="en-US" altLang="en-US" sz="2800" smtClean="0"/>
              <a:t> maps line segments onto line segments and then to check that the corners of the square map onto the vertices of the parallelogram.</a:t>
            </a:r>
          </a:p>
          <a:p>
            <a:pPr eaLnBrk="1" hangingPunct="1"/>
            <a:r>
              <a:rPr lang="en-US" altLang="en-US" sz="2800" smtClean="0"/>
              <a:t>For instance, the image of the point                is </a:t>
            </a:r>
          </a:p>
          <a:p>
            <a:pPr eaLnBrk="1" hangingPunct="1"/>
            <a:endParaRPr lang="en-US" altLang="en-US" sz="28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                                                         , </a:t>
            </a:r>
          </a:p>
        </p:txBody>
      </p:sp>
      <p:graphicFrame>
        <p:nvGraphicFramePr>
          <p:cNvPr id="662534" name="Object 6"/>
          <p:cNvGraphicFramePr>
            <a:graphicFrameLocks noChangeAspect="1"/>
          </p:cNvGraphicFramePr>
          <p:nvPr/>
        </p:nvGraphicFramePr>
        <p:xfrm>
          <a:off x="6019800" y="4635500"/>
          <a:ext cx="1219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3" imgW="1219200" imgH="1143000" progId="Equation.DSMT4">
                  <p:embed/>
                </p:oleObj>
              </mc:Choice>
              <mc:Fallback>
                <p:oleObj name="Equation" r:id="rId3" imgW="1219200" imgH="1143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635500"/>
                        <a:ext cx="12192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535" name="Object 7"/>
          <p:cNvGraphicFramePr>
            <a:graphicFrameLocks noChangeAspect="1"/>
          </p:cNvGraphicFramePr>
          <p:nvPr/>
        </p:nvGraphicFramePr>
        <p:xfrm>
          <a:off x="1676400" y="5562600"/>
          <a:ext cx="3886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Equation" r:id="rId5" imgW="3886200" imgH="1143000" progId="Equation.DSMT4">
                  <p:embed/>
                </p:oleObj>
              </mc:Choice>
              <mc:Fallback>
                <p:oleObj name="Equation" r:id="rId5" imgW="3886200" imgH="1143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62600"/>
                        <a:ext cx="38862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2539" name="Picture 11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467600" cy="1957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Pearson </a:t>
            </a:r>
            <a:r>
              <a:rPr lang="en-US" altLang="en-US" sz="1200" dirty="0">
                <a:latin typeface="Arial" panose="020B0604020202020204" pitchFamily="34" charset="0"/>
              </a:rPr>
              <a:t>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1.8- </a:t>
            </a:r>
            <a:fld id="{0F4686AF-3DEF-4BE7-B317-1A1E4DA5B7C5}" type="slidenum">
              <a:rPr lang="en-US" altLang="en-US" sz="1200">
                <a:latin typeface="Arial" panose="020B0604020202020204" pitchFamily="34" charset="0"/>
              </a:rPr>
              <a:pPr algn="r"/>
              <a:t>12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TRANSFORMATIONS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/>
              <a:t>	</a:t>
            </a:r>
          </a:p>
          <a:p>
            <a:pPr marL="660400" indent="-660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/>
              <a:t>	and the image of         is                                .  </a:t>
            </a:r>
          </a:p>
          <a:p>
            <a:pPr marL="660400" indent="-660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marL="660400" indent="-660400" eaLnBrk="1" hangingPunct="1">
              <a:lnSpc>
                <a:spcPct val="90000"/>
              </a:lnSpc>
            </a:pPr>
            <a:r>
              <a:rPr lang="en-US" altLang="en-US" sz="2800" i="1" dirty="0" smtClean="0"/>
              <a:t>T</a:t>
            </a:r>
            <a:r>
              <a:rPr lang="en-US" altLang="en-US" sz="2800" dirty="0" smtClean="0"/>
              <a:t> deforms the square as if the top of the square were pushed to the right while the base is held fixed.</a:t>
            </a:r>
          </a:p>
          <a:p>
            <a:pPr marL="660400" indent="-660400" eaLnBrk="1" hangingPunct="1">
              <a:lnSpc>
                <a:spcPct val="90000"/>
              </a:lnSpc>
            </a:pPr>
            <a:r>
              <a:rPr lang="en-US" altLang="en-US" sz="2800" b="1" dirty="0" smtClean="0"/>
              <a:t>Definition:</a:t>
            </a:r>
            <a:r>
              <a:rPr lang="en-US" altLang="en-US" sz="2800" dirty="0" smtClean="0"/>
              <a:t> </a:t>
            </a:r>
            <a:r>
              <a:rPr lang="en-US" altLang="en-US" sz="2800" i="1" dirty="0" smtClean="0"/>
              <a:t>T</a:t>
            </a:r>
            <a:r>
              <a:rPr lang="en-US" altLang="en-US" sz="2800" dirty="0" smtClean="0"/>
              <a:t> is a </a:t>
            </a:r>
            <a:r>
              <a:rPr lang="en-US" altLang="en-US" sz="2800" b="1" i="1" dirty="0"/>
              <a:t>linear</a:t>
            </a:r>
            <a:r>
              <a:rPr lang="en-US" altLang="en-US" sz="2800" b="1" i="1" dirty="0" smtClean="0"/>
              <a:t> transformation </a:t>
            </a:r>
            <a:r>
              <a:rPr lang="en-US" altLang="en-US" sz="2800" dirty="0" smtClean="0"/>
              <a:t>if:</a:t>
            </a:r>
          </a:p>
          <a:p>
            <a:pPr marL="1409700" lvl="2" indent="-495300" eaLnBrk="1" hangingPunct="1">
              <a:lnSpc>
                <a:spcPct val="90000"/>
              </a:lnSpc>
              <a:buFont typeface="Wingdings" panose="05000000000000000000" pitchFamily="2" charset="2"/>
              <a:buAutoNum type="romanLcPeriod"/>
            </a:pPr>
            <a:r>
              <a:rPr lang="en-US" altLang="en-US" sz="2800" dirty="0" smtClean="0"/>
              <a:t>                                        for all </a:t>
            </a:r>
            <a:r>
              <a:rPr lang="en-US" altLang="en-US" sz="2800" b="1" dirty="0" smtClean="0"/>
              <a:t>u</a:t>
            </a:r>
            <a:r>
              <a:rPr lang="en-US" altLang="en-US" sz="2800" dirty="0" smtClean="0"/>
              <a:t>, </a:t>
            </a:r>
            <a:r>
              <a:rPr lang="en-US" altLang="en-US" sz="2800" b="1" dirty="0" smtClean="0"/>
              <a:t>v</a:t>
            </a:r>
            <a:r>
              <a:rPr lang="en-US" altLang="en-US" sz="2800" dirty="0" smtClean="0"/>
              <a:t> in the domain of </a:t>
            </a:r>
            <a:r>
              <a:rPr lang="en-US" altLang="en-US" sz="2800" i="1" dirty="0" smtClean="0"/>
              <a:t>T</a:t>
            </a:r>
            <a:r>
              <a:rPr lang="en-US" altLang="en-US" sz="2800" dirty="0" smtClean="0"/>
              <a:t>;  and,</a:t>
            </a:r>
          </a:p>
          <a:p>
            <a:pPr marL="1409700" lvl="2" indent="-495300" eaLnBrk="1" hangingPunct="1">
              <a:lnSpc>
                <a:spcPct val="90000"/>
              </a:lnSpc>
              <a:buFont typeface="Wingdings" panose="05000000000000000000" pitchFamily="2" charset="2"/>
              <a:buAutoNum type="romanLcPeriod"/>
            </a:pPr>
            <a:r>
              <a:rPr lang="en-US" altLang="en-US" sz="2800" dirty="0" smtClean="0"/>
              <a:t>                          for all scalars </a:t>
            </a:r>
            <a:r>
              <a:rPr lang="en-US" altLang="en-US" sz="2800" i="1" dirty="0" smtClean="0"/>
              <a:t>c</a:t>
            </a:r>
            <a:r>
              <a:rPr lang="en-US" altLang="en-US" sz="2800" dirty="0" smtClean="0"/>
              <a:t> and all </a:t>
            </a:r>
            <a:r>
              <a:rPr lang="en-US" altLang="en-US" sz="2800" b="1" dirty="0" smtClean="0"/>
              <a:t>u</a:t>
            </a:r>
            <a:r>
              <a:rPr lang="en-US" altLang="en-US" sz="2800" dirty="0" smtClean="0"/>
              <a:t> in the domain of </a:t>
            </a:r>
            <a:r>
              <a:rPr lang="en-US" altLang="en-US" sz="2800" i="1" dirty="0" smtClean="0"/>
              <a:t>T</a:t>
            </a:r>
            <a:r>
              <a:rPr lang="en-US" altLang="en-US" sz="2800" dirty="0" smtClean="0"/>
              <a:t>.</a:t>
            </a:r>
          </a:p>
        </p:txBody>
      </p:sp>
      <p:graphicFrame>
        <p:nvGraphicFramePr>
          <p:cNvPr id="664580" name="Object 4"/>
          <p:cNvGraphicFramePr>
            <a:graphicFrameLocks noChangeAspect="1"/>
          </p:cNvGraphicFramePr>
          <p:nvPr/>
        </p:nvGraphicFramePr>
        <p:xfrm>
          <a:off x="3657600" y="1219200"/>
          <a:ext cx="5969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Equation" r:id="rId3" imgW="596900" imgH="1143000" progId="Equation.DSMT4">
                  <p:embed/>
                </p:oleObj>
              </mc:Choice>
              <mc:Fallback>
                <p:oleObj name="Equation" r:id="rId3" imgW="596900" imgH="1143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219200"/>
                        <a:ext cx="5969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81" name="Object 5"/>
          <p:cNvGraphicFramePr>
            <a:graphicFrameLocks noChangeAspect="1"/>
          </p:cNvGraphicFramePr>
          <p:nvPr/>
        </p:nvGraphicFramePr>
        <p:xfrm>
          <a:off x="4724400" y="1219200"/>
          <a:ext cx="2730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Equation" r:id="rId5" imgW="2730500" imgH="1143000" progId="Equation.DSMT4">
                  <p:embed/>
                </p:oleObj>
              </mc:Choice>
              <mc:Fallback>
                <p:oleObj name="Equation" r:id="rId5" imgW="2730500" imgH="1143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219200"/>
                        <a:ext cx="27305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077969"/>
              </p:ext>
            </p:extLst>
          </p:nvPr>
        </p:nvGraphicFramePr>
        <p:xfrm>
          <a:off x="1752600" y="4191000"/>
          <a:ext cx="3657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Equation" r:id="rId7" imgW="3657600" imgH="431800" progId="Equation.DSMT4">
                  <p:embed/>
                </p:oleObj>
              </mc:Choice>
              <mc:Fallback>
                <p:oleObj name="Equation" r:id="rId7" imgW="3657600" imgH="431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91000"/>
                        <a:ext cx="3657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407419"/>
              </p:ext>
            </p:extLst>
          </p:nvPr>
        </p:nvGraphicFramePr>
        <p:xfrm>
          <a:off x="1828800" y="5054600"/>
          <a:ext cx="232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Equation" r:id="rId9" imgW="2324100" imgH="431800" progId="Equation.DSMT4">
                  <p:embed/>
                </p:oleObj>
              </mc:Choice>
              <mc:Fallback>
                <p:oleObj name="Equation" r:id="rId9" imgW="23241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054600"/>
                        <a:ext cx="2324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Pearson </a:t>
            </a:r>
            <a:r>
              <a:rPr lang="en-US" altLang="en-US" sz="1200" dirty="0">
                <a:latin typeface="Arial" panose="020B0604020202020204" pitchFamily="34" charset="0"/>
              </a:rPr>
              <a:t>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1.8- </a:t>
            </a:r>
            <a:fld id="{015C7156-3BB1-4247-9F44-64F547762DC5}" type="slidenum">
              <a:rPr lang="en-US" altLang="en-US" sz="1200">
                <a:latin typeface="Arial" panose="020B0604020202020204" pitchFamily="34" charset="0"/>
              </a:rPr>
              <a:pPr algn="r"/>
              <a:t>13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TRANSFORMATIONS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5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48768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 smtClean="0"/>
                  <a:t>Linear transformations </a:t>
                </a:r>
                <a:r>
                  <a:rPr lang="en-US" altLang="en-US" sz="2800" b="1" i="1" dirty="0" smtClean="0">
                    <a:solidFill>
                      <a:srgbClr val="C00000"/>
                    </a:solidFill>
                  </a:rPr>
                  <a:t>preserve the operations of vector addition and scalar multiplication</a:t>
                </a:r>
                <a:r>
                  <a:rPr lang="en-US" altLang="en-US" sz="2800" dirty="0" smtClean="0"/>
                  <a:t>.</a:t>
                </a:r>
              </a:p>
              <a:p>
                <a:pPr eaLnBrk="1" hangingPunct="1"/>
                <a:r>
                  <a:rPr lang="en-US" altLang="en-US" sz="2800" dirty="0" smtClean="0"/>
                  <a:t>Property (</a:t>
                </a:r>
                <a:r>
                  <a:rPr lang="en-US" altLang="en-US" sz="2800" dirty="0" err="1" smtClean="0"/>
                  <a:t>i</a:t>
                </a:r>
                <a:r>
                  <a:rPr lang="en-US" altLang="en-US" sz="2800" dirty="0" smtClean="0"/>
                  <a:t>) says that the result                 of first adding </a:t>
                </a:r>
                <a:r>
                  <a:rPr lang="en-US" altLang="en-US" sz="2800" b="1" dirty="0" smtClean="0"/>
                  <a:t>u</a:t>
                </a:r>
                <a:r>
                  <a:rPr lang="en-US" altLang="en-US" sz="2800" dirty="0" smtClean="0"/>
                  <a:t> and 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and then applying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is the same as first applying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to </a:t>
                </a:r>
                <a:r>
                  <a:rPr lang="en-US" altLang="en-US" sz="2800" b="1" dirty="0" smtClean="0"/>
                  <a:t>u</a:t>
                </a:r>
                <a:r>
                  <a:rPr lang="en-US" altLang="en-US" sz="2800" dirty="0" smtClean="0"/>
                  <a:t> and 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dirty="0" smtClean="0"/>
                  <a:t> and then adding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(</a:t>
                </a:r>
                <a:r>
                  <a:rPr lang="en-US" altLang="en-US" sz="2800" b="1" dirty="0" smtClean="0"/>
                  <a:t>u</a:t>
                </a:r>
                <a:r>
                  <a:rPr lang="en-US" altLang="en-US" sz="2800" dirty="0" smtClean="0"/>
                  <a:t>) and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(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dirty="0" smtClean="0"/>
                  <a:t>)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.</a:t>
                </a:r>
              </a:p>
              <a:p>
                <a:pPr eaLnBrk="1" hangingPunct="1"/>
                <a:r>
                  <a:rPr lang="en-US" altLang="en-US" sz="2800" dirty="0" smtClean="0"/>
                  <a:t>These two properties lead to the following useful facts.</a:t>
                </a:r>
              </a:p>
              <a:p>
                <a:pPr eaLnBrk="1" hangingPunct="1"/>
                <a:r>
                  <a:rPr lang="en-US" altLang="en-US" sz="2800" dirty="0" smtClean="0"/>
                  <a:t>If T is a linear transformation, then </a:t>
                </a: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sz="2800" dirty="0" smtClean="0"/>
                  <a:t>                                                                     </a:t>
                </a:r>
                <a:r>
                  <a:rPr lang="en-US" altLang="en-US" sz="2800" dirty="0"/>
                  <a:t>	</a:t>
                </a:r>
                <a:r>
                  <a:rPr lang="en-US" altLang="en-US" sz="2800" dirty="0" smtClean="0"/>
                  <a:t>	 (3)</a:t>
                </a:r>
              </a:p>
            </p:txBody>
          </p:sp>
        </mc:Choice>
        <mc:Fallback>
          <p:sp>
            <p:nvSpPr>
              <p:cNvPr id="66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4876800"/>
              </a:xfrm>
              <a:blipFill rotWithShape="0">
                <a:blip r:embed="rId3"/>
                <a:stretch>
                  <a:fillRect l="-1259" t="-1375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5604" name="Object 4"/>
          <p:cNvGraphicFramePr>
            <a:graphicFrameLocks noChangeAspect="1"/>
          </p:cNvGraphicFramePr>
          <p:nvPr/>
        </p:nvGraphicFramePr>
        <p:xfrm>
          <a:off x="5410200" y="2311400"/>
          <a:ext cx="12954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Equation" r:id="rId4" imgW="1371600" imgH="431800" progId="Equation.DSMT4">
                  <p:embed/>
                </p:oleObj>
              </mc:Choice>
              <mc:Fallback>
                <p:oleObj name="Equation" r:id="rId4" imgW="13716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311400"/>
                        <a:ext cx="12954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07" name="Object 7"/>
          <p:cNvGraphicFramePr>
            <a:graphicFrameLocks noChangeAspect="1"/>
          </p:cNvGraphicFramePr>
          <p:nvPr/>
        </p:nvGraphicFramePr>
        <p:xfrm>
          <a:off x="3886200" y="5486400"/>
          <a:ext cx="1358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6" imgW="1358310" imgH="431613" progId="Equation.DSMT4">
                  <p:embed/>
                </p:oleObj>
              </mc:Choice>
              <mc:Fallback>
                <p:oleObj name="Equation" r:id="rId6" imgW="1358310" imgH="431613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86400"/>
                        <a:ext cx="1358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Pearson </a:t>
            </a:r>
            <a:r>
              <a:rPr lang="en-US" altLang="en-US" sz="1200" dirty="0">
                <a:latin typeface="Arial" panose="020B0604020202020204" pitchFamily="34" charset="0"/>
              </a:rPr>
              <a:t>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1.8- </a:t>
            </a:r>
            <a:fld id="{6A493441-76D5-459C-B9C8-7E8C68EACD87}" type="slidenum">
              <a:rPr lang="en-US" altLang="en-US" sz="1200">
                <a:latin typeface="Arial" panose="020B0604020202020204" pitchFamily="34" charset="0"/>
              </a:rPr>
              <a:pPr algn="r"/>
              <a:t>14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TRANSFORMATIONS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/>
              <a:t>	and                                                    .             </a:t>
            </a:r>
            <a:r>
              <a:rPr lang="en-US" altLang="en-US" sz="2800" dirty="0"/>
              <a:t>	</a:t>
            </a:r>
            <a:r>
              <a:rPr lang="en-US" altLang="en-US" sz="2800" dirty="0" smtClean="0"/>
              <a:t>(4)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/>
              <a:t>	for all vectors </a:t>
            </a:r>
            <a:r>
              <a:rPr lang="en-US" altLang="en-US" sz="2800" b="1" dirty="0" smtClean="0"/>
              <a:t>u</a:t>
            </a:r>
            <a:r>
              <a:rPr lang="en-US" altLang="en-US" sz="2800" dirty="0" smtClean="0"/>
              <a:t>, </a:t>
            </a:r>
            <a:r>
              <a:rPr lang="en-US" altLang="en-US" sz="2800" b="1" dirty="0" smtClean="0"/>
              <a:t>v</a:t>
            </a:r>
            <a:r>
              <a:rPr lang="en-US" altLang="en-US" sz="2800" dirty="0" smtClean="0"/>
              <a:t> in the domain of </a:t>
            </a:r>
            <a:r>
              <a:rPr lang="en-US" altLang="en-US" sz="2800" i="1" dirty="0" smtClean="0"/>
              <a:t>T</a:t>
            </a:r>
            <a:r>
              <a:rPr lang="en-US" altLang="en-US" sz="2800" dirty="0" smtClean="0"/>
              <a:t> and all scalars </a:t>
            </a:r>
            <a:r>
              <a:rPr lang="en-US" altLang="en-US" sz="2800" i="1" dirty="0" smtClean="0"/>
              <a:t>c</a:t>
            </a:r>
            <a:r>
              <a:rPr lang="en-US" altLang="en-US" sz="2800" dirty="0" smtClean="0"/>
              <a:t>, </a:t>
            </a:r>
            <a:r>
              <a:rPr lang="en-US" altLang="en-US" sz="2800" i="1" dirty="0" smtClean="0"/>
              <a:t>d</a:t>
            </a:r>
            <a:r>
              <a:rPr lang="en-US" altLang="en-US" sz="2800" dirty="0" smtClean="0"/>
              <a:t>.</a:t>
            </a:r>
          </a:p>
          <a:p>
            <a:pPr eaLnBrk="1" hangingPunct="1"/>
            <a:r>
              <a:rPr lang="en-US" altLang="en-US" sz="2800" dirty="0" smtClean="0"/>
              <a:t>Property (3) follows from condition (ii) in the definition, because                                               . </a:t>
            </a:r>
          </a:p>
          <a:p>
            <a:pPr eaLnBrk="1" hangingPunct="1"/>
            <a:r>
              <a:rPr lang="en-US" altLang="en-US" sz="2800" dirty="0" smtClean="0"/>
              <a:t>Property (4) requires both (</a:t>
            </a:r>
            <a:r>
              <a:rPr lang="en-US" altLang="en-US" sz="2800" dirty="0" err="1" smtClean="0"/>
              <a:t>i</a:t>
            </a:r>
            <a:r>
              <a:rPr lang="en-US" altLang="en-US" sz="2800" dirty="0" smtClean="0"/>
              <a:t>) and (ii):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i="1" dirty="0" smtClean="0"/>
              <a:t>If a transformation satisfies</a:t>
            </a:r>
            <a:r>
              <a:rPr lang="en-US" altLang="en-US" sz="2800" dirty="0" smtClean="0"/>
              <a:t> (4) </a:t>
            </a:r>
            <a:r>
              <a:rPr lang="en-US" altLang="en-US" sz="2800" i="1" dirty="0" smtClean="0"/>
              <a:t>for all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u</a:t>
            </a:r>
            <a:r>
              <a:rPr lang="en-US" altLang="en-US" sz="2800" dirty="0" smtClean="0"/>
              <a:t>, </a:t>
            </a:r>
            <a:r>
              <a:rPr lang="en-US" altLang="en-US" sz="2800" b="1" dirty="0" smtClean="0"/>
              <a:t>v</a:t>
            </a:r>
            <a:r>
              <a:rPr lang="en-US" altLang="en-US" sz="2800" dirty="0" smtClean="0"/>
              <a:t> and </a:t>
            </a:r>
            <a:r>
              <a:rPr lang="en-US" altLang="en-US" sz="2800" i="1" dirty="0" smtClean="0"/>
              <a:t>c</a:t>
            </a:r>
            <a:r>
              <a:rPr lang="en-US" altLang="en-US" sz="2800" dirty="0" smtClean="0"/>
              <a:t>, </a:t>
            </a:r>
            <a:r>
              <a:rPr lang="en-US" altLang="en-US" sz="2800" i="1" dirty="0" smtClean="0"/>
              <a:t>d</a:t>
            </a:r>
            <a:r>
              <a:rPr lang="en-US" altLang="en-US" sz="2800" dirty="0" smtClean="0"/>
              <a:t>, </a:t>
            </a:r>
            <a:r>
              <a:rPr lang="en-US" altLang="en-US" sz="2800" i="1" dirty="0" smtClean="0"/>
              <a:t>it must be linear</a:t>
            </a:r>
            <a:r>
              <a:rPr lang="en-US" altLang="en-US" sz="2800" dirty="0" smtClean="0"/>
              <a:t>.</a:t>
            </a:r>
          </a:p>
          <a:p>
            <a:pPr eaLnBrk="1" hangingPunct="1"/>
            <a:r>
              <a:rPr lang="en-US" altLang="en-US" sz="2800" dirty="0" smtClean="0"/>
              <a:t>(Set                 for preservation of addition, and set for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/>
              <a:t>               preservation of scalar multiplication.)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 smtClean="0"/>
          </a:p>
        </p:txBody>
      </p:sp>
      <p:graphicFrame>
        <p:nvGraphicFramePr>
          <p:cNvPr id="666628" name="Object 4"/>
          <p:cNvGraphicFramePr>
            <a:graphicFrameLocks noChangeAspect="1"/>
          </p:cNvGraphicFramePr>
          <p:nvPr/>
        </p:nvGraphicFramePr>
        <p:xfrm>
          <a:off x="1346200" y="1282700"/>
          <a:ext cx="4457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7" name="Equation" r:id="rId3" imgW="4457700" imgH="431800" progId="Equation.DSMT4">
                  <p:embed/>
                </p:oleObj>
              </mc:Choice>
              <mc:Fallback>
                <p:oleObj name="Equation" r:id="rId3" imgW="44577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1282700"/>
                        <a:ext cx="4457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29" name="Object 5"/>
          <p:cNvGraphicFramePr>
            <a:graphicFrameLocks noChangeAspect="1"/>
          </p:cNvGraphicFramePr>
          <p:nvPr/>
        </p:nvGraphicFramePr>
        <p:xfrm>
          <a:off x="1866900" y="2743200"/>
          <a:ext cx="408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8" name="Equation" r:id="rId5" imgW="4089400" imgH="431800" progId="Equation.DSMT4">
                  <p:embed/>
                </p:oleObj>
              </mc:Choice>
              <mc:Fallback>
                <p:oleObj name="Equation" r:id="rId5" imgW="40894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2743200"/>
                        <a:ext cx="4089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30" name="Object 6"/>
          <p:cNvGraphicFramePr>
            <a:graphicFrameLocks noChangeAspect="1"/>
          </p:cNvGraphicFramePr>
          <p:nvPr/>
        </p:nvGraphicFramePr>
        <p:xfrm>
          <a:off x="990600" y="3733800"/>
          <a:ext cx="7099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" name="Equation" r:id="rId7" imgW="7099300" imgH="431800" progId="Equation.DSMT4">
                  <p:embed/>
                </p:oleObj>
              </mc:Choice>
              <mc:Fallback>
                <p:oleObj name="Equation" r:id="rId7" imgW="7099300" imgH="431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733800"/>
                        <a:ext cx="7099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31" name="Object 7"/>
          <p:cNvGraphicFramePr>
            <a:graphicFrameLocks noChangeAspect="1"/>
          </p:cNvGraphicFramePr>
          <p:nvPr/>
        </p:nvGraphicFramePr>
        <p:xfrm>
          <a:off x="1295400" y="5219700"/>
          <a:ext cx="1384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" name="Equation" r:id="rId9" imgW="1383699" imgH="355446" progId="Equation.DSMT4">
                  <p:embed/>
                </p:oleObj>
              </mc:Choice>
              <mc:Fallback>
                <p:oleObj name="Equation" r:id="rId9" imgW="1383699" imgH="35544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219700"/>
                        <a:ext cx="1384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33" name="Object 9"/>
          <p:cNvGraphicFramePr>
            <a:graphicFrameLocks noChangeAspect="1"/>
          </p:cNvGraphicFramePr>
          <p:nvPr/>
        </p:nvGraphicFramePr>
        <p:xfrm>
          <a:off x="698500" y="5727700"/>
          <a:ext cx="876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" name="Equation" r:id="rId11" imgW="875920" imgH="355446" progId="Equation.DSMT4">
                  <p:embed/>
                </p:oleObj>
              </mc:Choice>
              <mc:Fallback>
                <p:oleObj name="Equation" r:id="rId11" imgW="875920" imgH="35544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5727700"/>
                        <a:ext cx="876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Pearson </a:t>
            </a:r>
            <a:r>
              <a:rPr lang="en-US" altLang="en-US" sz="1200" dirty="0">
                <a:latin typeface="Arial" panose="020B0604020202020204" pitchFamily="34" charset="0"/>
              </a:rPr>
              <a:t>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1.8- </a:t>
            </a:r>
            <a:fld id="{2AA0BED9-3960-4E43-AC1D-7EE874C229D6}" type="slidenum">
              <a:rPr lang="en-US" altLang="en-US" sz="1200">
                <a:latin typeface="Arial" panose="020B0604020202020204" pitchFamily="34" charset="0"/>
              </a:rPr>
              <a:pPr algn="r"/>
              <a:t>15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TRANSFORMATIONS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 </a:t>
            </a:r>
            <a:r>
              <a:rPr lang="en-US" altLang="en-US" sz="2800" dirty="0" smtClean="0"/>
              <a:t>Repeated application of (4) produces the useful </a:t>
            </a:r>
            <a:r>
              <a:rPr lang="en-US" altLang="en-US" sz="2800" b="1" i="1" dirty="0" smtClean="0">
                <a:solidFill>
                  <a:srgbClr val="C00000"/>
                </a:solidFill>
              </a:rPr>
              <a:t>linearity principle</a:t>
            </a:r>
            <a:r>
              <a:rPr lang="en-US" altLang="en-US" sz="2800" dirty="0" smtClean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/>
              <a:t>                                                                                </a:t>
            </a:r>
            <a:r>
              <a:rPr lang="en-US" altLang="en-US" sz="2800" dirty="0"/>
              <a:t>	</a:t>
            </a:r>
            <a:r>
              <a:rPr lang="en-US" altLang="en-US" sz="2800" dirty="0" smtClean="0"/>
              <a:t>(5)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In engineering and physics, (5) is referred to as a </a:t>
            </a:r>
            <a:r>
              <a:rPr lang="en-US" altLang="en-US" sz="2800" i="1" dirty="0" smtClean="0"/>
              <a:t>superposition principle</a:t>
            </a:r>
            <a:r>
              <a:rPr lang="en-US" altLang="en-US" sz="2800" dirty="0" smtClean="0"/>
              <a:t>.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Think of </a:t>
            </a:r>
            <a:r>
              <a:rPr lang="en-US" altLang="en-US" sz="2800" b="1" dirty="0" smtClean="0"/>
              <a:t>v</a:t>
            </a:r>
            <a:r>
              <a:rPr lang="en-US" altLang="en-US" sz="2800" baseline="-25000" dirty="0" smtClean="0"/>
              <a:t>1</a:t>
            </a:r>
            <a:r>
              <a:rPr lang="en-US" altLang="en-US" sz="2800" dirty="0" smtClean="0"/>
              <a:t>, …, </a:t>
            </a:r>
            <a:r>
              <a:rPr lang="en-US" altLang="en-US" sz="2800" b="1" dirty="0" err="1" smtClean="0"/>
              <a:t>v</a:t>
            </a:r>
            <a:r>
              <a:rPr lang="en-US" altLang="en-US" sz="2800" i="1" baseline="-25000" dirty="0" err="1" smtClean="0"/>
              <a:t>p</a:t>
            </a:r>
            <a:r>
              <a:rPr lang="en-US" altLang="en-US" sz="2800" dirty="0" smtClean="0"/>
              <a:t> as signals that go into a system and </a:t>
            </a:r>
            <a:r>
              <a:rPr lang="en-US" altLang="en-US" sz="2800" i="1" dirty="0" smtClean="0"/>
              <a:t>T</a:t>
            </a:r>
            <a:r>
              <a:rPr lang="en-US" altLang="en-US" sz="2800" dirty="0" smtClean="0"/>
              <a:t> (</a:t>
            </a:r>
            <a:r>
              <a:rPr lang="en-US" altLang="en-US" sz="2800" b="1" dirty="0" smtClean="0"/>
              <a:t>v</a:t>
            </a:r>
            <a:r>
              <a:rPr lang="en-US" altLang="en-US" sz="2800" baseline="-25000" dirty="0" smtClean="0"/>
              <a:t>1</a:t>
            </a:r>
            <a:r>
              <a:rPr lang="en-US" altLang="en-US" sz="2800" dirty="0" smtClean="0"/>
              <a:t>), …, </a:t>
            </a:r>
            <a:r>
              <a:rPr lang="en-US" altLang="en-US" sz="2800" i="1" dirty="0" smtClean="0"/>
              <a:t>T</a:t>
            </a:r>
            <a:r>
              <a:rPr lang="en-US" altLang="en-US" sz="2800" dirty="0" smtClean="0"/>
              <a:t> (</a:t>
            </a:r>
            <a:r>
              <a:rPr lang="en-US" altLang="en-US" sz="2800" b="1" dirty="0" err="1" smtClean="0"/>
              <a:t>v</a:t>
            </a:r>
            <a:r>
              <a:rPr lang="en-US" altLang="en-US" sz="2800" i="1" baseline="-25000" dirty="0" err="1" smtClean="0"/>
              <a:t>p</a:t>
            </a:r>
            <a:r>
              <a:rPr lang="en-US" altLang="en-US" sz="2800" dirty="0" smtClean="0"/>
              <a:t>) as the responses of that system to the signals.</a:t>
            </a:r>
          </a:p>
        </p:txBody>
      </p:sp>
      <p:graphicFrame>
        <p:nvGraphicFramePr>
          <p:cNvPr id="667653" name="Object 5"/>
          <p:cNvGraphicFramePr>
            <a:graphicFrameLocks noChangeAspect="1"/>
          </p:cNvGraphicFramePr>
          <p:nvPr/>
        </p:nvGraphicFramePr>
        <p:xfrm>
          <a:off x="838200" y="2349500"/>
          <a:ext cx="6642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3" imgW="6642100" imgH="520700" progId="Equation.DSMT4">
                  <p:embed/>
                </p:oleObj>
              </mc:Choice>
              <mc:Fallback>
                <p:oleObj name="Equation" r:id="rId3" imgW="6642100" imgH="520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49500"/>
                        <a:ext cx="6642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Pearson </a:t>
            </a:r>
            <a:r>
              <a:rPr lang="en-US" altLang="en-US" sz="1200" dirty="0">
                <a:latin typeface="Arial" panose="020B0604020202020204" pitchFamily="34" charset="0"/>
              </a:rPr>
              <a:t>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1.8- </a:t>
            </a:r>
            <a:fld id="{B672C130-FE08-4C9E-B2B7-D063E3160472}" type="slidenum">
              <a:rPr lang="en-US" altLang="en-US" sz="1200">
                <a:latin typeface="Arial" panose="020B0604020202020204" pitchFamily="34" charset="0"/>
              </a:rPr>
              <a:pPr algn="r"/>
              <a:t>16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86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 smtClean="0"/>
                  <a:t>The system satisfies the superposition principle if whenever an input is expressed as a linear combination of such signals, the system’s response is the </a:t>
                </a:r>
                <a:r>
                  <a:rPr lang="en-US" altLang="en-US" sz="2800" i="1" dirty="0" smtClean="0"/>
                  <a:t>same</a:t>
                </a:r>
                <a:r>
                  <a:rPr lang="en-US" altLang="en-US" sz="2800" dirty="0" smtClean="0"/>
                  <a:t> linear combination of the responses to the individual signals.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800" dirty="0" smtClean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 smtClean="0"/>
                  <a:t>Given a scalar </a:t>
                </a:r>
                <a:r>
                  <a:rPr lang="en-US" altLang="en-US" sz="2800" i="1" dirty="0" smtClean="0"/>
                  <a:t>r</a:t>
                </a:r>
                <a:r>
                  <a:rPr lang="en-US" altLang="en-US" sz="2800" dirty="0" smtClean="0"/>
                  <a:t>, define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 by                  .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800" i="1" dirty="0" smtClean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is called a </a:t>
                </a:r>
                <a:r>
                  <a:rPr lang="en-US" altLang="en-US" sz="2800" b="1" dirty="0" smtClean="0"/>
                  <a:t>contraction</a:t>
                </a:r>
                <a:r>
                  <a:rPr lang="en-US" altLang="en-US" sz="2800" dirty="0" smtClean="0"/>
                  <a:t> when                 and a </a:t>
                </a:r>
                <a:r>
                  <a:rPr lang="en-US" altLang="en-US" sz="2800" b="1" dirty="0" smtClean="0"/>
                  <a:t>dilation</a:t>
                </a:r>
                <a:r>
                  <a:rPr lang="en-US" altLang="en-US" sz="2800" dirty="0" smtClean="0"/>
                  <a:t> when         .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66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259" t="-240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8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28417"/>
              </p:ext>
            </p:extLst>
          </p:nvPr>
        </p:nvGraphicFramePr>
        <p:xfrm>
          <a:off x="6629400" y="4114800"/>
          <a:ext cx="157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Equation" r:id="rId4" imgW="1574800" imgH="431800" progId="Equation.DSMT4">
                  <p:embed/>
                </p:oleObj>
              </mc:Choice>
              <mc:Fallback>
                <p:oleObj name="Equation" r:id="rId4" imgW="15748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114800"/>
                        <a:ext cx="1574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78" name="Object 6"/>
          <p:cNvGraphicFramePr>
            <a:graphicFrameLocks noChangeAspect="1"/>
          </p:cNvGraphicFramePr>
          <p:nvPr/>
        </p:nvGraphicFramePr>
        <p:xfrm>
          <a:off x="5384800" y="5080000"/>
          <a:ext cx="1295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Equation" r:id="rId6" imgW="1320227" imgH="342751" progId="Equation.DSMT4">
                  <p:embed/>
                </p:oleObj>
              </mc:Choice>
              <mc:Fallback>
                <p:oleObj name="Equation" r:id="rId6" imgW="1320227" imgH="34275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5080000"/>
                        <a:ext cx="1295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79" name="Object 7"/>
          <p:cNvGraphicFramePr>
            <a:graphicFrameLocks noChangeAspect="1"/>
          </p:cNvGraphicFramePr>
          <p:nvPr/>
        </p:nvGraphicFramePr>
        <p:xfrm>
          <a:off x="2997200" y="5473700"/>
          <a:ext cx="6858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Equation" r:id="rId8" imgW="736600" imgH="330200" progId="Equation.DSMT4">
                  <p:embed/>
                </p:oleObj>
              </mc:Choice>
              <mc:Fallback>
                <p:oleObj name="Equation" r:id="rId8" imgW="736600" imgH="330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5473700"/>
                        <a:ext cx="68580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Pearson </a:t>
            </a:r>
            <a:r>
              <a:rPr lang="en-US" altLang="en-US" sz="1200" dirty="0">
                <a:latin typeface="Arial" panose="020B0604020202020204" pitchFamily="34" charset="0"/>
              </a:rPr>
              <a:t>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1.8- </a:t>
            </a:r>
            <a:fld id="{277F1172-75F8-4144-A0C3-5744E5062D57}" type="slidenum">
              <a:rPr lang="en-US" altLang="en-US" sz="1200">
                <a:latin typeface="Arial" panose="020B0604020202020204" pitchFamily="34" charset="0"/>
              </a:rPr>
              <a:pPr algn="r"/>
              <a:t>2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Pearson </a:t>
            </a:r>
            <a:r>
              <a:rPr lang="en-US" altLang="en-US" sz="1200" dirty="0">
                <a:latin typeface="Arial" panose="020B0604020202020204" pitchFamily="34" charset="0"/>
              </a:rPr>
              <a:t>Education, Inc.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LINEAR TRANSFORMATIONS  </a:t>
            </a:r>
            <a:r>
              <a:rPr lang="en-US" altLang="en-US" i="1" dirty="0" smtClean="0">
                <a:solidFill>
                  <a:srgbClr val="7030A0"/>
                </a:solidFill>
              </a:rPr>
              <a:t>Prof Herron likes </a:t>
            </a:r>
            <a:r>
              <a:rPr lang="en-US" altLang="en-US" dirty="0" smtClean="0">
                <a:sym typeface="Wingdings" panose="05000000000000000000" pitchFamily="2" charset="2"/>
              </a:rPr>
              <a:t>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534400" cy="54102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 smtClean="0"/>
                  <a:t>A </a:t>
                </a:r>
                <a:r>
                  <a:rPr lang="en-US" altLang="en-US" sz="2800" b="1" i="1" dirty="0" smtClean="0"/>
                  <a:t>transformation</a:t>
                </a:r>
                <a:r>
                  <a:rPr lang="en-US" altLang="en-US" sz="2800" dirty="0" smtClean="0"/>
                  <a:t> (or </a:t>
                </a:r>
                <a:r>
                  <a:rPr lang="en-US" altLang="en-US" sz="2800" b="1" i="1" dirty="0" smtClean="0"/>
                  <a:t>function</a:t>
                </a:r>
                <a:r>
                  <a:rPr lang="en-US" altLang="en-US" sz="2800" dirty="0" smtClean="0"/>
                  <a:t> or </a:t>
                </a:r>
                <a:r>
                  <a:rPr lang="en-US" altLang="en-US" sz="2800" b="1" i="1" dirty="0" smtClean="0"/>
                  <a:t>mapping</a:t>
                </a:r>
                <a:r>
                  <a:rPr lang="en-US" altLang="en-US" sz="2800" dirty="0" smtClean="0"/>
                  <a:t>)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is a rule that assigns to each vector </a:t>
                </a:r>
                <a:r>
                  <a:rPr lang="en-US" altLang="en-US" sz="2800" b="1" dirty="0" smtClean="0"/>
                  <a:t>x</a:t>
                </a:r>
                <a:r>
                  <a:rPr lang="en-US" altLang="en-US" sz="28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   a vector </a:t>
                </a:r>
                <a:r>
                  <a:rPr lang="en-US" altLang="en-US" sz="2800" i="1" dirty="0" smtClean="0"/>
                  <a:t>T </a:t>
                </a:r>
                <a:r>
                  <a:rPr lang="en-US" altLang="en-US" sz="2800" dirty="0" smtClean="0"/>
                  <a:t>(</a:t>
                </a:r>
                <a:r>
                  <a:rPr lang="en-US" altLang="en-US" sz="2800" b="1" dirty="0" smtClean="0"/>
                  <a:t>x</a:t>
                </a:r>
                <a:r>
                  <a:rPr lang="en-US" altLang="en-US" sz="2800" dirty="0" smtClean="0"/>
                  <a:t>)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. </a:t>
                </a:r>
              </a:p>
              <a:p>
                <a:pPr eaLnBrk="1" hangingPunct="1"/>
                <a:r>
                  <a:rPr lang="en-US" altLang="en-US" sz="2800" dirty="0" smtClean="0"/>
                  <a:t>The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 smtClean="0"/>
                  <a:t>is called </a:t>
                </a:r>
                <a:r>
                  <a:rPr lang="en-US" altLang="en-US" sz="2800" b="1" i="1" dirty="0" smtClean="0"/>
                  <a:t>domain</a:t>
                </a:r>
                <a:r>
                  <a:rPr lang="en-US" altLang="en-US" sz="2800" dirty="0" smtClean="0"/>
                  <a:t> of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is called the </a:t>
                </a:r>
                <a:r>
                  <a:rPr lang="en-US" altLang="en-US" sz="2800" b="1" i="1" dirty="0" smtClean="0"/>
                  <a:t>codomain</a:t>
                </a:r>
                <a:r>
                  <a:rPr lang="en-US" altLang="en-US" sz="2800" dirty="0" smtClean="0"/>
                  <a:t> of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.</a:t>
                </a:r>
              </a:p>
              <a:p>
                <a:pPr eaLnBrk="1" hangingPunct="1"/>
                <a:r>
                  <a:rPr lang="en-US" altLang="en-US" sz="2800" dirty="0" smtClean="0"/>
                  <a:t>The notation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indicates that the domain of 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and the codomain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. </a:t>
                </a:r>
              </a:p>
              <a:p>
                <a:pPr eaLnBrk="1" hangingPunct="1"/>
                <a:r>
                  <a:rPr lang="en-US" altLang="en-US" sz="2800" dirty="0" smtClean="0"/>
                  <a:t>For </a:t>
                </a:r>
                <a:r>
                  <a:rPr lang="en-US" altLang="en-US" sz="2800" b="1" dirty="0" smtClean="0"/>
                  <a:t>x</a:t>
                </a:r>
                <a:r>
                  <a:rPr lang="en-US" altLang="en-US" sz="28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, the vector </a:t>
                </a:r>
                <a:r>
                  <a:rPr lang="en-US" altLang="en-US" sz="2800" i="1" dirty="0" smtClean="0"/>
                  <a:t>T </a:t>
                </a:r>
                <a:r>
                  <a:rPr lang="en-US" altLang="en-US" sz="2800" dirty="0" smtClean="0"/>
                  <a:t>(</a:t>
                </a:r>
                <a:r>
                  <a:rPr lang="en-US" altLang="en-US" sz="2800" b="1" dirty="0" smtClean="0"/>
                  <a:t>x</a:t>
                </a:r>
                <a:r>
                  <a:rPr lang="en-US" altLang="en-US" sz="2800" dirty="0" smtClean="0"/>
                  <a:t>)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is called the </a:t>
                </a:r>
                <a:r>
                  <a:rPr lang="en-US" altLang="en-US" sz="2800" b="1" i="1" dirty="0" smtClean="0"/>
                  <a:t>image</a:t>
                </a:r>
                <a:r>
                  <a:rPr lang="en-US" altLang="en-US" sz="2800" dirty="0" smtClean="0"/>
                  <a:t> of </a:t>
                </a:r>
                <a:r>
                  <a:rPr lang="en-US" altLang="en-US" sz="2800" b="1" dirty="0" smtClean="0"/>
                  <a:t>x</a:t>
                </a:r>
                <a:r>
                  <a:rPr lang="en-US" altLang="en-US" sz="2800" dirty="0" smtClean="0"/>
                  <a:t> (under the action of </a:t>
                </a:r>
                <a:r>
                  <a:rPr lang="en-US" altLang="en-US" sz="2800" i="1" dirty="0" smtClean="0"/>
                  <a:t>T </a:t>
                </a:r>
                <a:r>
                  <a:rPr lang="en-US" altLang="en-US" sz="2800" dirty="0" smtClean="0"/>
                  <a:t>).</a:t>
                </a:r>
              </a:p>
              <a:p>
                <a:pPr eaLnBrk="1" hangingPunct="1"/>
                <a:r>
                  <a:rPr lang="en-US" altLang="en-US" sz="2800" dirty="0" smtClean="0"/>
                  <a:t>The set of all images </a:t>
                </a:r>
                <a:r>
                  <a:rPr lang="en-US" altLang="en-US" sz="2800" i="1" dirty="0" smtClean="0"/>
                  <a:t>T </a:t>
                </a:r>
                <a:r>
                  <a:rPr lang="en-US" altLang="en-US" sz="2800" dirty="0" smtClean="0"/>
                  <a:t>(</a:t>
                </a:r>
                <a:r>
                  <a:rPr lang="en-US" altLang="en-US" sz="2800" b="1" dirty="0" smtClean="0"/>
                  <a:t>x</a:t>
                </a:r>
                <a:r>
                  <a:rPr lang="en-US" altLang="en-US" sz="2800" dirty="0" smtClean="0"/>
                  <a:t>) is called the </a:t>
                </a:r>
                <a:r>
                  <a:rPr lang="en-US" altLang="en-US" sz="2800" b="1" i="1" dirty="0" smtClean="0"/>
                  <a:t>range</a:t>
                </a:r>
                <a:r>
                  <a:rPr lang="en-US" altLang="en-US" sz="2800" dirty="0" smtClean="0"/>
                  <a:t> of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. See Fig. 2 on the next slide.  Range is subset of codomain.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534400" cy="5410200"/>
              </a:xfrm>
              <a:blipFill rotWithShape="0">
                <a:blip r:embed="rId3"/>
                <a:stretch>
                  <a:fillRect l="-1214" t="-1240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1.8- </a:t>
            </a:r>
            <a:fld id="{E3CF1A4B-C598-4A6D-930B-457DEE649EF3}" type="slidenum">
              <a:rPr lang="en-US" altLang="en-US" sz="1200">
                <a:latin typeface="Arial" panose="020B0604020202020204" pitchFamily="34" charset="0"/>
              </a:rPr>
              <a:pPr algn="r"/>
              <a:t>3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MATRIX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3317" name="Rectangle 5"/>
              <p:cNvSpPr>
                <a:spLocks noGrp="1" noChangeArrowheads="1"/>
              </p:cNvSpPr>
              <p:nvPr>
                <p:ph type="body" sz="half" idx="2"/>
              </p:nvPr>
            </p:nvSpPr>
            <p:spPr>
              <a:xfrm>
                <a:off x="457200" y="3352800"/>
                <a:ext cx="8534400" cy="35052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/>
                  <a:t>A</a:t>
                </a:r>
                <a:r>
                  <a:rPr lang="en-US" altLang="en-US" sz="2800" dirty="0" smtClean="0"/>
                  <a:t> </a:t>
                </a:r>
                <a:r>
                  <a:rPr lang="en-US" altLang="en-US" sz="2800" i="1" dirty="0"/>
                  <a:t>matrix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transformation</a:t>
                </a:r>
                <a:r>
                  <a:rPr lang="en-US" altLang="en-US" sz="2800" dirty="0"/>
                  <a:t> </a:t>
                </a:r>
                <a:r>
                  <a:rPr lang="en-US" altLang="en-US" sz="2800" dirty="0" smtClean="0"/>
                  <a:t> is given by following rule: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800" dirty="0" smtClean="0"/>
                  <a:t> For each </a:t>
                </a:r>
                <a:r>
                  <a:rPr lang="en-US" altLang="en-US" sz="2800" b="1" dirty="0" smtClean="0"/>
                  <a:t>x</a:t>
                </a:r>
                <a:r>
                  <a:rPr lang="en-US" altLang="en-US" sz="28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, </a:t>
                </a:r>
                <a:r>
                  <a:rPr lang="en-US" altLang="en-US" sz="2800" i="1" dirty="0" smtClean="0"/>
                  <a:t>T </a:t>
                </a:r>
                <a:r>
                  <a:rPr lang="en-US" altLang="en-US" sz="2800" dirty="0" smtClean="0"/>
                  <a:t>(</a:t>
                </a:r>
                <a:r>
                  <a:rPr lang="en-US" altLang="en-US" sz="2800" b="1" dirty="0" smtClean="0"/>
                  <a:t>x</a:t>
                </a:r>
                <a:r>
                  <a:rPr lang="en-US" altLang="en-US" sz="2800" dirty="0" smtClean="0"/>
                  <a:t>)=</a:t>
                </a:r>
                <a:r>
                  <a:rPr lang="en-US" altLang="en-US" sz="2800" i="1" dirty="0" smtClean="0"/>
                  <a:t>A</a:t>
                </a:r>
                <a:r>
                  <a:rPr lang="en-US" altLang="en-US" sz="2800" b="1" dirty="0" smtClean="0"/>
                  <a:t>x</a:t>
                </a:r>
                <a:r>
                  <a:rPr lang="en-US" altLang="en-US" sz="2800" dirty="0" smtClean="0"/>
                  <a:t>, where </a:t>
                </a:r>
                <a:r>
                  <a:rPr lang="en-US" altLang="en-US" sz="2800" i="1" dirty="0" smtClean="0"/>
                  <a:t>A</a:t>
                </a:r>
                <a:r>
                  <a:rPr lang="en-US" altLang="en-US" sz="2800" dirty="0" smtClean="0"/>
                  <a:t> is an		matrix.</a:t>
                </a:r>
              </a:p>
              <a:p>
                <a:pPr eaLnBrk="1" hangingPunct="1"/>
                <a:r>
                  <a:rPr lang="en-US" altLang="en-US" sz="2800" dirty="0" smtClean="0"/>
                  <a:t>For simplicity, we often just  write                 .</a:t>
                </a:r>
              </a:p>
              <a:p>
                <a:pPr eaLnBrk="1" hangingPunct="1"/>
                <a:endParaRPr lang="en-US" altLang="en-US" sz="2800" dirty="0" smtClean="0"/>
              </a:p>
              <a:p>
                <a:pPr eaLnBrk="1" hangingPunct="1"/>
                <a:r>
                  <a:rPr lang="en-US" altLang="en-US" sz="2800" dirty="0" smtClean="0"/>
                  <a:t>Observe: </a:t>
                </a:r>
                <a:r>
                  <a:rPr lang="en-US" altLang="en-US" sz="2800" dirty="0"/>
                  <a:t>when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has </a:t>
                </a:r>
                <a:r>
                  <a:rPr lang="en-US" altLang="en-US" sz="2800" i="1" dirty="0"/>
                  <a:t>n</a:t>
                </a:r>
                <a:r>
                  <a:rPr lang="en-US" altLang="en-US" sz="2800" dirty="0"/>
                  <a:t> </a:t>
                </a:r>
                <a:r>
                  <a:rPr lang="en-US" altLang="en-US" sz="2800" dirty="0" smtClean="0"/>
                  <a:t>columns, the domain of  </a:t>
                </a:r>
                <a:r>
                  <a:rPr lang="en-US" altLang="en-US" sz="2800" i="1" dirty="0" smtClean="0"/>
                  <a:t>T </a:t>
                </a:r>
                <a:r>
                  <a:rPr lang="en-US" altLang="en-US" sz="2800" dirty="0" smtClean="0"/>
                  <a:t> is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/>
                  <a:t>,  and when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has </a:t>
                </a:r>
                <a:r>
                  <a:rPr lang="en-US" altLang="en-US" sz="2800" i="1" dirty="0" smtClean="0"/>
                  <a:t>m</a:t>
                </a:r>
                <a:r>
                  <a:rPr lang="en-US" altLang="en-US" sz="2800" dirty="0" smtClean="0"/>
                  <a:t> rows,  the codomain of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65331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57200" y="3352800"/>
                <a:ext cx="8534400" cy="3505200"/>
              </a:xfrm>
              <a:blipFill rotWithShape="0">
                <a:blip r:embed="rId3"/>
                <a:stretch>
                  <a:fillRect l="-1214" t="-1739" r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5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038448"/>
              </p:ext>
            </p:extLst>
          </p:nvPr>
        </p:nvGraphicFramePr>
        <p:xfrm>
          <a:off x="6781800" y="4038600"/>
          <a:ext cx="863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4" imgW="863225" imgH="253890" progId="Equation.DSMT4">
                  <p:embed/>
                </p:oleObj>
              </mc:Choice>
              <mc:Fallback>
                <p:oleObj name="Equation" r:id="rId4" imgW="863225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038600"/>
                        <a:ext cx="863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3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121700"/>
              </p:ext>
            </p:extLst>
          </p:nvPr>
        </p:nvGraphicFramePr>
        <p:xfrm>
          <a:off x="5969000" y="4470400"/>
          <a:ext cx="1346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6" imgW="1346200" imgH="330200" progId="Equation.DSMT4">
                  <p:embed/>
                </p:oleObj>
              </mc:Choice>
              <mc:Fallback>
                <p:oleObj name="Equation" r:id="rId6" imgW="1346200" imgH="330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4470400"/>
                        <a:ext cx="1346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3326" name="Picture 14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168400"/>
            <a:ext cx="3657600" cy="218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Pearson </a:t>
            </a:r>
            <a:r>
              <a:rPr lang="en-US" altLang="en-US" sz="1200" dirty="0">
                <a:latin typeface="Arial" panose="020B0604020202020204" pitchFamily="34" charset="0"/>
              </a:rPr>
              <a:t>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1.8- </a:t>
            </a:r>
            <a:fld id="{AB0018DF-9280-4112-8AF7-8353C91A389B}" type="slidenum">
              <a:rPr lang="en-US" altLang="en-US" sz="1200">
                <a:latin typeface="Arial" panose="020B0604020202020204" pitchFamily="34" charset="0"/>
              </a:rPr>
              <a:pPr algn="r"/>
              <a:t>4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MATRIX TRANSFORMATIONS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143000"/>
                <a:ext cx="8839200" cy="54102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 smtClean="0"/>
                  <a:t>The range of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is the set of all linear combinations of the columns of </a:t>
                </a:r>
                <a:r>
                  <a:rPr lang="en-US" altLang="en-US" sz="2800" i="1" dirty="0" smtClean="0"/>
                  <a:t>A</a:t>
                </a:r>
                <a:r>
                  <a:rPr lang="en-US" altLang="en-US" sz="2800" dirty="0" smtClean="0"/>
                  <a:t>, because each image </a:t>
                </a:r>
                <a:r>
                  <a:rPr lang="en-US" altLang="en-US" sz="2800" i="1" dirty="0" smtClean="0"/>
                  <a:t>T </a:t>
                </a:r>
                <a:r>
                  <a:rPr lang="en-US" altLang="en-US" sz="2800" dirty="0" smtClean="0"/>
                  <a:t>(</a:t>
                </a:r>
                <a:r>
                  <a:rPr lang="en-US" altLang="en-US" sz="2800" b="1" dirty="0" smtClean="0"/>
                  <a:t>x</a:t>
                </a:r>
                <a:r>
                  <a:rPr lang="en-US" altLang="en-US" sz="2800" dirty="0" smtClean="0"/>
                  <a:t>) is of the form </a:t>
                </a:r>
                <a:r>
                  <a:rPr lang="en-US" altLang="en-US" sz="2800" i="1" dirty="0" smtClean="0"/>
                  <a:t>A</a:t>
                </a:r>
                <a:r>
                  <a:rPr lang="en-US" altLang="en-US" sz="2800" b="1" dirty="0" smtClean="0"/>
                  <a:t>x</a:t>
                </a:r>
                <a:r>
                  <a:rPr lang="en-US" altLang="en-US" sz="2800" dirty="0" smtClean="0"/>
                  <a:t>.</a:t>
                </a:r>
              </a:p>
              <a:p>
                <a:pPr eaLnBrk="1" hangingPunct="1"/>
                <a:r>
                  <a:rPr lang="en-US" altLang="en-US" sz="2800" b="1" dirty="0" smtClean="0"/>
                  <a:t>Example 1:</a:t>
                </a:r>
                <a:r>
                  <a:rPr lang="en-US" altLang="en-US" sz="2800" dirty="0" smtClean="0"/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800" dirty="0"/>
                  <a:t> </a:t>
                </a:r>
                <a:r>
                  <a:rPr lang="en-US" altLang="en-US" sz="2800" dirty="0" smtClean="0"/>
                  <a:t>  Let                         ,               , 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en-US" sz="2800" dirty="0" smtClean="0"/>
                  <a:t>,  c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alt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altLang="en-US" sz="28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en-US" sz="2800" dirty="0" smtClean="0"/>
                  <a:t>.</a:t>
                </a: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sz="2800" dirty="0" smtClean="0"/>
                  <a:t>  D</a:t>
                </a:r>
                <a:r>
                  <a:rPr lang="en-US" altLang="en-US" sz="2800" dirty="0" smtClean="0"/>
                  <a:t>efine </a:t>
                </a:r>
                <a:r>
                  <a:rPr lang="en-US" altLang="en-US" sz="2800" dirty="0" smtClean="0"/>
                  <a:t>a transformation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by                   , </a:t>
                </a:r>
                <a:r>
                  <a:rPr lang="en-US" altLang="en-US" sz="2800" dirty="0" smtClean="0"/>
                  <a:t>so</a:t>
                </a:r>
                <a:endParaRPr lang="en-US" altLang="en-US" sz="2800" dirty="0" smtClean="0"/>
              </a:p>
              <a:p>
                <a:pPr eaLnBrk="1" hangingPunct="1">
                  <a:buFont typeface="Wingdings" panose="05000000000000000000" pitchFamily="2" charset="2"/>
                  <a:buNone/>
                </a:pPr>
                <a:endParaRPr lang="en-US" altLang="en-US" sz="2800" dirty="0" smtClean="0"/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sz="2800" dirty="0" smtClean="0"/>
                  <a:t>                                                                                    .  </a:t>
                </a:r>
              </a:p>
            </p:txBody>
          </p:sp>
        </mc:Choice>
        <mc:Fallback>
          <p:sp>
            <p:nvSpPr>
              <p:cNvPr id="65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143000"/>
                <a:ext cx="8839200" cy="5410200"/>
              </a:xfrm>
              <a:blipFill rotWithShape="0">
                <a:blip r:embed="rId3"/>
                <a:stretch>
                  <a:fillRect l="-1172" t="-1240" r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5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818678"/>
              </p:ext>
            </p:extLst>
          </p:nvPr>
        </p:nvGraphicFramePr>
        <p:xfrm>
          <a:off x="1255059" y="2571750"/>
          <a:ext cx="2034541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4" imgW="2260600" imgH="1778000" progId="Equation.DSMT4">
                  <p:embed/>
                </p:oleObj>
              </mc:Choice>
              <mc:Fallback>
                <p:oleObj name="Equation" r:id="rId4" imgW="2260600" imgH="177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059" y="2571750"/>
                        <a:ext cx="2034541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101369"/>
              </p:ext>
            </p:extLst>
          </p:nvPr>
        </p:nvGraphicFramePr>
        <p:xfrm>
          <a:off x="3568700" y="2872431"/>
          <a:ext cx="1231900" cy="99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Equation" r:id="rId6" imgW="1409700" imgH="1143000" progId="Equation.DSMT4">
                  <p:embed/>
                </p:oleObj>
              </mc:Choice>
              <mc:Fallback>
                <p:oleObj name="Equation" r:id="rId6" imgW="1409700" imgH="1143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2872431"/>
                        <a:ext cx="1231900" cy="99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388475"/>
              </p:ext>
            </p:extLst>
          </p:nvPr>
        </p:nvGraphicFramePr>
        <p:xfrm>
          <a:off x="6527800" y="4038600"/>
          <a:ext cx="1473200" cy="373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Equation" r:id="rId8" imgW="1701800" imgH="431800" progId="Equation.DSMT4">
                  <p:embed/>
                </p:oleObj>
              </mc:Choice>
              <mc:Fallback>
                <p:oleObj name="Equation" r:id="rId8" imgW="17018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4038600"/>
                        <a:ext cx="1473200" cy="373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69" name="Object 9"/>
          <p:cNvGraphicFramePr>
            <a:graphicFrameLocks noChangeAspect="1"/>
          </p:cNvGraphicFramePr>
          <p:nvPr/>
        </p:nvGraphicFramePr>
        <p:xfrm>
          <a:off x="1219200" y="4800600"/>
          <a:ext cx="66167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Equation" r:id="rId10" imgW="6616700" imgH="1778000" progId="Equation.DSMT4">
                  <p:embed/>
                </p:oleObj>
              </mc:Choice>
              <mc:Fallback>
                <p:oleObj name="Equation" r:id="rId10" imgW="6616700" imgH="1778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00600"/>
                        <a:ext cx="66167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Pearson </a:t>
            </a:r>
            <a:r>
              <a:rPr lang="en-US" altLang="en-US" sz="1200" dirty="0">
                <a:latin typeface="Arial" panose="020B0604020202020204" pitchFamily="34" charset="0"/>
              </a:rPr>
              <a:t>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1.8- </a:t>
            </a:r>
            <a:fld id="{4618B0CB-3487-45CD-8D2D-F29FD8F8F253}" type="slidenum">
              <a:rPr lang="en-US" altLang="en-US" sz="1200">
                <a:latin typeface="Arial" panose="020B0604020202020204" pitchFamily="34" charset="0"/>
              </a:rPr>
              <a:pPr algn="r"/>
              <a:t>5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MATRIX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524000"/>
                <a:ext cx="8458200" cy="4800600"/>
              </a:xfrm>
            </p:spPr>
            <p:txBody>
              <a:bodyPr/>
              <a:lstStyle/>
              <a:p>
                <a:pPr marL="571500" indent="-457200" eaLnBrk="1" hangingPunct="1">
                  <a:lnSpc>
                    <a:spcPct val="90000"/>
                  </a:lnSpc>
                  <a:buFont typeface="Wingdings" panose="05000000000000000000" pitchFamily="2" charset="2"/>
                  <a:buAutoNum type="alphaLcPeriod"/>
                </a:pPr>
                <a:r>
                  <a:rPr lang="en-US" altLang="en-US" sz="2800" dirty="0" smtClean="0"/>
                  <a:t>Find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(</a:t>
                </a:r>
                <a:r>
                  <a:rPr lang="en-US" altLang="en-US" sz="2800" b="1" dirty="0" smtClean="0"/>
                  <a:t>u</a:t>
                </a:r>
                <a:r>
                  <a:rPr lang="en-US" altLang="en-US" sz="2800" dirty="0" smtClean="0"/>
                  <a:t>), the image of </a:t>
                </a:r>
                <a:r>
                  <a:rPr lang="en-US" altLang="en-US" sz="2800" b="1" dirty="0" smtClean="0"/>
                  <a:t>u</a:t>
                </a:r>
                <a:r>
                  <a:rPr lang="en-US" altLang="en-US" sz="2800" dirty="0" smtClean="0"/>
                  <a:t> under the transformation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.</a:t>
                </a:r>
              </a:p>
              <a:p>
                <a:pPr marL="1371600" lvl="2" indent="-457200" eaLnBrk="1" hangingPunct="1">
                  <a:lnSpc>
                    <a:spcPct val="90000"/>
                  </a:lnSpc>
                  <a:buFont typeface="Wingdings" panose="05000000000000000000" pitchFamily="2" charset="2"/>
                  <a:buAutoNum type="alphaLcPeriod"/>
                </a:pPr>
                <a:endParaRPr lang="en-US" altLang="en-US" sz="2800" dirty="0" smtClean="0"/>
              </a:p>
              <a:p>
                <a:pPr marL="571500" indent="-457200" eaLnBrk="1" hangingPunct="1">
                  <a:lnSpc>
                    <a:spcPct val="90000"/>
                  </a:lnSpc>
                  <a:buFont typeface="Wingdings" panose="05000000000000000000" pitchFamily="2" charset="2"/>
                  <a:buAutoNum type="alphaLcPeriod"/>
                </a:pPr>
                <a:r>
                  <a:rPr lang="en-US" altLang="en-US" sz="2800" dirty="0" smtClean="0"/>
                  <a:t>Find an </a:t>
                </a:r>
                <a:r>
                  <a:rPr lang="en-US" altLang="en-US" sz="2800" b="1" dirty="0" smtClean="0"/>
                  <a:t>x</a:t>
                </a:r>
                <a:r>
                  <a:rPr lang="en-US" altLang="en-US" sz="28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whose image under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is </a:t>
                </a:r>
                <a:r>
                  <a:rPr lang="en-US" altLang="en-US" sz="2800" b="1" dirty="0" smtClean="0"/>
                  <a:t>b</a:t>
                </a:r>
                <a:r>
                  <a:rPr lang="en-US" altLang="en-US" sz="2800" dirty="0" smtClean="0"/>
                  <a:t>.</a:t>
                </a:r>
              </a:p>
              <a:p>
                <a:pPr marL="1371600" lvl="2" indent="-457200" eaLnBrk="1" hangingPunct="1">
                  <a:lnSpc>
                    <a:spcPct val="90000"/>
                  </a:lnSpc>
                  <a:buFont typeface="Wingdings" panose="05000000000000000000" pitchFamily="2" charset="2"/>
                  <a:buAutoNum type="alphaLcPeriod"/>
                </a:pPr>
                <a:endParaRPr lang="en-US" altLang="en-US" sz="2800" dirty="0" smtClean="0"/>
              </a:p>
              <a:p>
                <a:pPr marL="571500" indent="-457200" eaLnBrk="1" hangingPunct="1">
                  <a:lnSpc>
                    <a:spcPct val="90000"/>
                  </a:lnSpc>
                  <a:buFont typeface="Wingdings" panose="05000000000000000000" pitchFamily="2" charset="2"/>
                  <a:buAutoNum type="alphaLcPeriod"/>
                </a:pPr>
                <a:r>
                  <a:rPr lang="en-US" altLang="en-US" sz="2800" dirty="0" smtClean="0"/>
                  <a:t>Is there more than one </a:t>
                </a:r>
                <a:r>
                  <a:rPr lang="en-US" altLang="en-US" sz="2800" b="1" dirty="0" smtClean="0"/>
                  <a:t>x</a:t>
                </a:r>
                <a:r>
                  <a:rPr lang="en-US" altLang="en-US" sz="2800" dirty="0" smtClean="0"/>
                  <a:t> whose image under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is </a:t>
                </a:r>
                <a:r>
                  <a:rPr lang="en-US" altLang="en-US" sz="2800" b="1" dirty="0" smtClean="0"/>
                  <a:t>b</a:t>
                </a:r>
                <a:r>
                  <a:rPr lang="en-US" altLang="en-US" sz="2800" dirty="0" smtClean="0"/>
                  <a:t>?</a:t>
                </a:r>
              </a:p>
              <a:p>
                <a:pPr marL="1371600" lvl="2" indent="-457200" eaLnBrk="1" hangingPunct="1">
                  <a:lnSpc>
                    <a:spcPct val="90000"/>
                  </a:lnSpc>
                  <a:buFont typeface="Wingdings" panose="05000000000000000000" pitchFamily="2" charset="2"/>
                  <a:buAutoNum type="alphaLcPeriod"/>
                </a:pPr>
                <a:endParaRPr lang="en-US" altLang="en-US" sz="2800" dirty="0" smtClean="0"/>
              </a:p>
              <a:p>
                <a:pPr marL="571500" indent="-457200" eaLnBrk="1" hangingPunct="1">
                  <a:lnSpc>
                    <a:spcPct val="90000"/>
                  </a:lnSpc>
                  <a:buFont typeface="Wingdings" panose="05000000000000000000" pitchFamily="2" charset="2"/>
                  <a:buAutoNum type="alphaLcPeriod"/>
                </a:pPr>
                <a:r>
                  <a:rPr lang="en-US" altLang="en-US" sz="2800" dirty="0" smtClean="0"/>
                  <a:t>Determine if </a:t>
                </a:r>
                <a:r>
                  <a:rPr lang="en-US" altLang="en-US" sz="2800" b="1" dirty="0" smtClean="0"/>
                  <a:t>c</a:t>
                </a:r>
                <a:r>
                  <a:rPr lang="en-US" altLang="en-US" sz="2800" dirty="0" smtClean="0"/>
                  <a:t> is in the range of the transformation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.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3600" dirty="0" smtClean="0"/>
              </a:p>
              <a:p>
                <a:pPr marL="609600" indent="-609600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3600" dirty="0" smtClean="0"/>
              </a:p>
            </p:txBody>
          </p:sp>
        </mc:Choice>
        <mc:Fallback xmlns="">
          <p:sp>
            <p:nvSpPr>
              <p:cNvPr id="65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524000"/>
                <a:ext cx="8458200" cy="4800600"/>
              </a:xfrm>
              <a:blipFill rotWithShape="0">
                <a:blip r:embed="rId2"/>
                <a:stretch>
                  <a:fillRect t="-2157" r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Pearson </a:t>
            </a:r>
            <a:r>
              <a:rPr lang="en-US" altLang="en-US" sz="1200" dirty="0">
                <a:latin typeface="Arial" panose="020B0604020202020204" pitchFamily="34" charset="0"/>
              </a:rPr>
              <a:t>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1.8- </a:t>
            </a:r>
            <a:fld id="{CD186518-B0B1-4A0D-994B-D5C0C50617CB}" type="slidenum">
              <a:rPr lang="en-US" altLang="en-US" sz="1200">
                <a:latin typeface="Arial" panose="020B0604020202020204" pitchFamily="34" charset="0"/>
              </a:rPr>
              <a:pPr algn="r"/>
              <a:t>6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MATRIX TRANSFORMATIONS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 dirty="0" smtClean="0"/>
              <a:t>Solution:</a:t>
            </a:r>
          </a:p>
          <a:p>
            <a:pPr marL="571500" indent="-457200" eaLnBrk="1" hangingPunct="1">
              <a:buFont typeface="Wingdings" panose="05000000000000000000" pitchFamily="2" charset="2"/>
              <a:buAutoNum type="alphaLcPeriod"/>
            </a:pPr>
            <a:r>
              <a:rPr lang="en-US" altLang="en-US" sz="2800" dirty="0" smtClean="0"/>
              <a:t>Compute</a:t>
            </a:r>
          </a:p>
          <a:p>
            <a:pPr marL="1371600" lvl="2" indent="-457200" eaLnBrk="1" hangingPunct="1">
              <a:buFont typeface="Wingdings" panose="05000000000000000000" pitchFamily="2" charset="2"/>
              <a:buAutoNum type="alphaLcPeriod"/>
            </a:pPr>
            <a:endParaRPr lang="en-US" altLang="en-US" sz="2800" dirty="0" smtClean="0"/>
          </a:p>
          <a:p>
            <a:pPr marL="1371600" lvl="2" indent="-457200"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/>
              <a:t>                                                                .</a:t>
            </a:r>
          </a:p>
          <a:p>
            <a:pPr marL="914400" lvl="2" indent="0" eaLnBrk="1" hangingPunct="1">
              <a:buNone/>
            </a:pPr>
            <a:endParaRPr lang="en-US" altLang="en-US" sz="2800" dirty="0" smtClean="0"/>
          </a:p>
          <a:p>
            <a:pPr marL="571500" indent="-457200" eaLnBrk="1" hangingPunct="1">
              <a:buFont typeface="Wingdings" panose="05000000000000000000" pitchFamily="2" charset="2"/>
              <a:buAutoNum type="alphaLcPeriod"/>
            </a:pPr>
            <a:r>
              <a:rPr lang="en-US" altLang="en-US" sz="2800" dirty="0" smtClean="0"/>
              <a:t>Solve                  for </a:t>
            </a:r>
            <a:r>
              <a:rPr lang="en-US" altLang="en-US" sz="2800" b="1" dirty="0" smtClean="0"/>
              <a:t>x</a:t>
            </a:r>
            <a:r>
              <a:rPr lang="en-US" altLang="en-US" sz="2800" dirty="0" smtClean="0"/>
              <a:t>. That is, solve              , or </a:t>
            </a:r>
          </a:p>
          <a:p>
            <a:pPr marL="1371600" lvl="2" indent="-457200"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/>
              <a:t>                                                          		</a:t>
            </a:r>
          </a:p>
          <a:p>
            <a:pPr marL="1371600" lvl="2" indent="-457200" eaLnBrk="1" hangingPunct="1"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							(1) </a:t>
            </a:r>
          </a:p>
        </p:txBody>
      </p:sp>
      <p:graphicFrame>
        <p:nvGraphicFramePr>
          <p:cNvPr id="65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578200"/>
              </p:ext>
            </p:extLst>
          </p:nvPr>
        </p:nvGraphicFramePr>
        <p:xfrm>
          <a:off x="1752600" y="1981200"/>
          <a:ext cx="5257800" cy="1657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Equation" r:id="rId3" imgW="5638800" imgH="1778000" progId="Equation.DSMT4">
                  <p:embed/>
                </p:oleObj>
              </mc:Choice>
              <mc:Fallback>
                <p:oleObj name="Equation" r:id="rId3" imgW="5638800" imgH="177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81200"/>
                        <a:ext cx="5257800" cy="1657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692117"/>
              </p:ext>
            </p:extLst>
          </p:nvPr>
        </p:nvGraphicFramePr>
        <p:xfrm>
          <a:off x="2057400" y="3788032"/>
          <a:ext cx="1409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Equation" r:id="rId5" imgW="1409088" imgH="431613" progId="Equation.DSMT4">
                  <p:embed/>
                </p:oleObj>
              </mc:Choice>
              <mc:Fallback>
                <p:oleObj name="Equation" r:id="rId5" imgW="1409088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88032"/>
                        <a:ext cx="1409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971908"/>
              </p:ext>
            </p:extLst>
          </p:nvPr>
        </p:nvGraphicFramePr>
        <p:xfrm>
          <a:off x="6400800" y="3759200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7" imgW="1143000" imgH="355600" progId="Equation.DSMT4">
                  <p:embed/>
                </p:oleObj>
              </mc:Choice>
              <mc:Fallback>
                <p:oleObj name="Equation" r:id="rId7" imgW="1143000" imgH="355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759200"/>
                        <a:ext cx="1143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40144"/>
              </p:ext>
            </p:extLst>
          </p:nvPr>
        </p:nvGraphicFramePr>
        <p:xfrm>
          <a:off x="2895600" y="4419600"/>
          <a:ext cx="35179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9" imgW="3517900" imgH="1778000" progId="Equation.DSMT4">
                  <p:embed/>
                </p:oleObj>
              </mc:Choice>
              <mc:Fallback>
                <p:oleObj name="Equation" r:id="rId9" imgW="3517900" imgH="177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19600"/>
                        <a:ext cx="35179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Pearson </a:t>
            </a:r>
            <a:r>
              <a:rPr lang="en-US" altLang="en-US" sz="1200" dirty="0">
                <a:latin typeface="Arial" panose="020B0604020202020204" pitchFamily="34" charset="0"/>
              </a:rPr>
              <a:t>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1.8- </a:t>
            </a:r>
            <a:fld id="{1A459B77-200B-47AC-9D74-68A60DE0966A}" type="slidenum">
              <a:rPr lang="en-US" altLang="en-US" sz="1200">
                <a:latin typeface="Arial" panose="020B0604020202020204" pitchFamily="34" charset="0"/>
              </a:rPr>
              <a:pPr algn="r"/>
              <a:t>7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MATRIX TRANSFORMATIONS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334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Row reduce the augmented matrix: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/>
              <a:t>                                                                               	(2)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Hence              ,               , and                  .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The image of this </a:t>
            </a:r>
            <a:r>
              <a:rPr lang="en-US" altLang="en-US" sz="2800" b="1" dirty="0" smtClean="0"/>
              <a:t>x</a:t>
            </a:r>
            <a:r>
              <a:rPr lang="en-US" altLang="en-US" sz="2800" dirty="0" smtClean="0"/>
              <a:t> under </a:t>
            </a:r>
            <a:r>
              <a:rPr lang="en-US" altLang="en-US" sz="2800" i="1" dirty="0" smtClean="0"/>
              <a:t>T</a:t>
            </a:r>
            <a:r>
              <a:rPr lang="en-US" altLang="en-US" sz="2800" dirty="0" smtClean="0"/>
              <a:t> is the given vector </a:t>
            </a:r>
            <a:r>
              <a:rPr lang="en-US" altLang="en-US" sz="2800" b="1" dirty="0" smtClean="0"/>
              <a:t>b</a:t>
            </a:r>
            <a:r>
              <a:rPr lang="en-US" altLang="en-US" sz="2800" dirty="0" smtClean="0"/>
              <a:t>.  </a:t>
            </a:r>
          </a:p>
        </p:txBody>
      </p:sp>
      <p:graphicFrame>
        <p:nvGraphicFramePr>
          <p:cNvPr id="658436" name="Object 4"/>
          <p:cNvGraphicFramePr>
            <a:graphicFrameLocks noChangeAspect="1"/>
          </p:cNvGraphicFramePr>
          <p:nvPr/>
        </p:nvGraphicFramePr>
        <p:xfrm>
          <a:off x="304800" y="1676400"/>
          <a:ext cx="861060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Equation" r:id="rId3" imgW="10071100" imgH="1778000" progId="Equation.DSMT4">
                  <p:embed/>
                </p:oleObj>
              </mc:Choice>
              <mc:Fallback>
                <p:oleObj name="Equation" r:id="rId3" imgW="10071100" imgH="177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8610600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857445"/>
              </p:ext>
            </p:extLst>
          </p:nvPr>
        </p:nvGraphicFramePr>
        <p:xfrm>
          <a:off x="1574800" y="4292600"/>
          <a:ext cx="119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Equation" r:id="rId5" imgW="1193800" imgH="482600" progId="Equation.DSMT4">
                  <p:embed/>
                </p:oleObj>
              </mc:Choice>
              <mc:Fallback>
                <p:oleObj name="Equation" r:id="rId5" imgW="11938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4292600"/>
                        <a:ext cx="1193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811452"/>
              </p:ext>
            </p:extLst>
          </p:nvPr>
        </p:nvGraphicFramePr>
        <p:xfrm>
          <a:off x="2891118" y="4292600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Equation" r:id="rId7" imgW="1295400" imgH="482600" progId="Equation.DSMT4">
                  <p:embed/>
                </p:oleObj>
              </mc:Choice>
              <mc:Fallback>
                <p:oleObj name="Equation" r:id="rId7" imgW="12954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1118" y="4292600"/>
                        <a:ext cx="1295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408548"/>
              </p:ext>
            </p:extLst>
          </p:nvPr>
        </p:nvGraphicFramePr>
        <p:xfrm>
          <a:off x="4870076" y="3962400"/>
          <a:ext cx="1549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Equation" r:id="rId9" imgW="1549400" imgH="1143000" progId="Equation.DSMT4">
                  <p:embed/>
                </p:oleObj>
              </mc:Choice>
              <mc:Fallback>
                <p:oleObj name="Equation" r:id="rId9" imgW="1549400" imgH="1143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076" y="3962400"/>
                        <a:ext cx="15494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Pearson </a:t>
            </a:r>
            <a:r>
              <a:rPr lang="en-US" altLang="en-US" sz="1200" dirty="0">
                <a:latin typeface="Arial" panose="020B0604020202020204" pitchFamily="34" charset="0"/>
              </a:rPr>
              <a:t>Education, Inc.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2129135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~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33900" y="211455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~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9900" y="215929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~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1.8- </a:t>
            </a:r>
            <a:fld id="{5B8D6F34-0920-41A8-B551-59851D9395DB}" type="slidenum">
              <a:rPr lang="en-US" altLang="en-US" sz="1200">
                <a:latin typeface="Arial" panose="020B0604020202020204" pitchFamily="34" charset="0"/>
              </a:rPr>
              <a:pPr algn="r"/>
              <a:t>8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MATRIX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4953000"/>
              </a:xfrm>
            </p:spPr>
            <p:txBody>
              <a:bodyPr/>
              <a:lstStyle/>
              <a:p>
                <a:pPr marL="571500" indent="-457200" eaLnBrk="1" hangingPunct="1">
                  <a:lnSpc>
                    <a:spcPct val="90000"/>
                  </a:lnSpc>
                  <a:buFont typeface="Wingdings" panose="05000000000000000000" pitchFamily="2" charset="2"/>
                  <a:buAutoNum type="alphaLcPeriod" startAt="3"/>
                </a:pPr>
                <a:r>
                  <a:rPr lang="en-US" altLang="en-US" sz="2800" dirty="0" smtClean="0"/>
                  <a:t>Any </a:t>
                </a:r>
                <a:r>
                  <a:rPr lang="en-US" altLang="en-US" sz="2800" b="1" dirty="0" smtClean="0"/>
                  <a:t>x</a:t>
                </a:r>
                <a:r>
                  <a:rPr lang="en-US" altLang="en-US" sz="2800" dirty="0" smtClean="0"/>
                  <a:t> whose image under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is </a:t>
                </a:r>
                <a:r>
                  <a:rPr lang="en-US" altLang="en-US" sz="2800" b="1" dirty="0" smtClean="0"/>
                  <a:t>b</a:t>
                </a:r>
                <a:r>
                  <a:rPr lang="en-US" altLang="en-US" sz="2800" dirty="0" smtClean="0"/>
                  <a:t> must satisfy equation (1).</a:t>
                </a:r>
              </a:p>
              <a:p>
                <a:pPr marL="895350" lvl="1" indent="-381000"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From (2), it is clear that equation (1) has a unique solution.</a:t>
                </a:r>
              </a:p>
              <a:p>
                <a:pPr marL="895350" lvl="1" indent="-381000"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So there is exactly one </a:t>
                </a:r>
                <a:r>
                  <a:rPr lang="en-US" altLang="en-US" b="1" dirty="0" smtClean="0"/>
                  <a:t>x</a:t>
                </a:r>
                <a:r>
                  <a:rPr lang="en-US" altLang="en-US" dirty="0" smtClean="0"/>
                  <a:t> whose image is </a:t>
                </a:r>
                <a:r>
                  <a:rPr lang="en-US" altLang="en-US" b="1" dirty="0" smtClean="0"/>
                  <a:t>b</a:t>
                </a:r>
                <a:r>
                  <a:rPr lang="en-US" altLang="en-US" dirty="0" smtClean="0"/>
                  <a:t>.</a:t>
                </a:r>
              </a:p>
              <a:p>
                <a:pPr marL="1371600" lvl="2" indent="-457200" eaLnBrk="1" hangingPunct="1">
                  <a:lnSpc>
                    <a:spcPct val="90000"/>
                  </a:lnSpc>
                  <a:buFont typeface="Wingdings" panose="05000000000000000000" pitchFamily="2" charset="2"/>
                  <a:buAutoNum type="alphaLcPeriod" startAt="4"/>
                </a:pPr>
                <a:endParaRPr lang="en-US" altLang="en-US" sz="2800" dirty="0" smtClean="0"/>
              </a:p>
              <a:p>
                <a:pPr marL="571500" indent="-457200" eaLnBrk="1" hangingPunct="1">
                  <a:lnSpc>
                    <a:spcPct val="90000"/>
                  </a:lnSpc>
                  <a:buFont typeface="Wingdings" panose="05000000000000000000" pitchFamily="2" charset="2"/>
                  <a:buAutoNum type="alphaLcPeriod" startAt="3"/>
                </a:pPr>
                <a:r>
                  <a:rPr lang="en-US" altLang="en-US" sz="2800" dirty="0" smtClean="0"/>
                  <a:t>The vector </a:t>
                </a:r>
                <a:r>
                  <a:rPr lang="en-US" altLang="en-US" sz="2800" b="1" dirty="0" smtClean="0"/>
                  <a:t>c</a:t>
                </a:r>
                <a:r>
                  <a:rPr lang="en-US" altLang="en-US" sz="2800" dirty="0" smtClean="0"/>
                  <a:t> is in the range of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if </a:t>
                </a:r>
                <a:r>
                  <a:rPr lang="en-US" altLang="en-US" sz="2800" b="1" dirty="0" smtClean="0"/>
                  <a:t>c</a:t>
                </a:r>
                <a:r>
                  <a:rPr lang="en-US" altLang="en-US" sz="2800" dirty="0" smtClean="0"/>
                  <a:t> is the image of some </a:t>
                </a:r>
                <a:r>
                  <a:rPr lang="en-US" altLang="en-US" sz="2800" b="1" dirty="0" smtClean="0"/>
                  <a:t>x</a:t>
                </a:r>
                <a:r>
                  <a:rPr lang="en-US" altLang="en-US" sz="28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, that is, if                 for some </a:t>
                </a:r>
                <a:r>
                  <a:rPr lang="en-US" altLang="en-US" sz="2800" b="1" dirty="0" smtClean="0"/>
                  <a:t>x</a:t>
                </a:r>
                <a:r>
                  <a:rPr lang="en-US" altLang="en-US" sz="2800" dirty="0" smtClean="0"/>
                  <a:t>.</a:t>
                </a:r>
              </a:p>
              <a:p>
                <a:pPr marL="895350" lvl="1" indent="-381000"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This is another way of asking if the system</a:t>
                </a:r>
              </a:p>
              <a:p>
                <a:pPr marL="895350" lvl="1" indent="-381000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dirty="0" smtClean="0"/>
                  <a:t>                is consistent.     </a:t>
                </a:r>
              </a:p>
              <a:p>
                <a:pPr marL="1371600" lvl="2" indent="-457200" eaLnBrk="1" hangingPunct="1">
                  <a:lnSpc>
                    <a:spcPct val="90000"/>
                  </a:lnSpc>
                  <a:buFont typeface="Wingdings" panose="05000000000000000000" pitchFamily="2" charset="2"/>
                  <a:buAutoNum type="alphaLcPeriod" startAt="3"/>
                </a:pPr>
                <a:endParaRPr lang="en-US" altLang="en-US" sz="2800" dirty="0" smtClean="0"/>
              </a:p>
            </p:txBody>
          </p:sp>
        </mc:Choice>
        <mc:Fallback xmlns="">
          <p:sp>
            <p:nvSpPr>
              <p:cNvPr id="65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4953000"/>
              </a:xfrm>
              <a:blipFill rotWithShape="0">
                <a:blip r:embed="rId3"/>
                <a:stretch>
                  <a:fillRect t="-221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5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602289"/>
              </p:ext>
            </p:extLst>
          </p:nvPr>
        </p:nvGraphicFramePr>
        <p:xfrm>
          <a:off x="4572000" y="4343400"/>
          <a:ext cx="1358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4" imgW="1358310" imgH="431613" progId="Equation.DSMT4">
                  <p:embed/>
                </p:oleObj>
              </mc:Choice>
              <mc:Fallback>
                <p:oleObj name="Equation" r:id="rId4" imgW="1358310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343400"/>
                        <a:ext cx="1358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797510"/>
              </p:ext>
            </p:extLst>
          </p:nvPr>
        </p:nvGraphicFramePr>
        <p:xfrm>
          <a:off x="1295400" y="5295900"/>
          <a:ext cx="1104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Equation" r:id="rId6" imgW="1104900" imgH="342900" progId="Equation.DSMT4">
                  <p:embed/>
                </p:oleObj>
              </mc:Choice>
              <mc:Fallback>
                <p:oleObj name="Equation" r:id="rId6" imgW="1104900" imgH="342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295900"/>
                        <a:ext cx="1104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Pearson </a:t>
            </a:r>
            <a:r>
              <a:rPr lang="en-US" altLang="en-US" sz="1200" dirty="0">
                <a:latin typeface="Arial" panose="020B0604020202020204" pitchFamily="34" charset="0"/>
              </a:rPr>
              <a:t>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1.8- </a:t>
            </a:r>
            <a:fld id="{850D839F-1631-4D47-B8B6-D189F66A1E26}" type="slidenum">
              <a:rPr lang="en-US" altLang="en-US" sz="1200">
                <a:latin typeface="Arial" panose="020B0604020202020204" pitchFamily="34" charset="0"/>
              </a:rPr>
              <a:pPr algn="r"/>
              <a:t>9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MATRIX TRANSFORMATIONS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334000"/>
          </a:xfrm>
        </p:spPr>
        <p:txBody>
          <a:bodyPr/>
          <a:lstStyle/>
          <a:p>
            <a:pPr lvl="3" eaLnBrk="1" hangingPunct="1"/>
            <a:r>
              <a:rPr lang="en-US" altLang="en-US" sz="2800" dirty="0" smtClean="0"/>
              <a:t>To find the answer, row reduce the augmented matrix:</a:t>
            </a:r>
          </a:p>
          <a:p>
            <a:pPr lvl="3" eaLnBrk="1" hangingPunct="1"/>
            <a:endParaRPr lang="en-US" altLang="en-US" sz="2800" dirty="0" smtClean="0"/>
          </a:p>
          <a:p>
            <a:pPr lvl="3" eaLnBrk="1" hangingPunct="1"/>
            <a:endParaRPr lang="en-US" altLang="en-US" sz="2800" dirty="0" smtClean="0"/>
          </a:p>
          <a:p>
            <a:pPr lvl="3" eaLnBrk="1" hangingPunct="1"/>
            <a:endParaRPr lang="en-US" altLang="en-US" sz="2800" dirty="0" smtClean="0"/>
          </a:p>
          <a:p>
            <a:pPr lvl="3" eaLnBrk="1" hangingPunct="1"/>
            <a:endParaRPr lang="en-US" altLang="en-US" sz="2800" dirty="0" smtClean="0"/>
          </a:p>
          <a:p>
            <a:pPr lvl="3" eaLnBrk="1" hangingPunct="1"/>
            <a:r>
              <a:rPr lang="en-US" altLang="en-US" sz="2800" dirty="0" smtClean="0"/>
              <a:t>The third equation,              , shows that the system is inconsistent.</a:t>
            </a:r>
          </a:p>
          <a:p>
            <a:pPr lvl="3" eaLnBrk="1" hangingPunct="1"/>
            <a:r>
              <a:rPr lang="en-US" altLang="en-US" sz="2800" dirty="0" smtClean="0"/>
              <a:t>So </a:t>
            </a:r>
            <a:r>
              <a:rPr lang="en-US" altLang="en-US" sz="2800" b="1" dirty="0" smtClean="0"/>
              <a:t>c</a:t>
            </a:r>
            <a:r>
              <a:rPr lang="en-US" altLang="en-US" sz="2800" dirty="0" smtClean="0"/>
              <a:t> is </a:t>
            </a:r>
            <a:r>
              <a:rPr lang="en-US" altLang="en-US" sz="2800" i="1" dirty="0" smtClean="0"/>
              <a:t>not</a:t>
            </a:r>
            <a:r>
              <a:rPr lang="en-US" altLang="en-US" sz="2800" dirty="0" smtClean="0"/>
              <a:t> in the range of </a:t>
            </a:r>
            <a:r>
              <a:rPr lang="en-US" altLang="en-US" sz="2800" i="1" dirty="0" smtClean="0"/>
              <a:t>T</a:t>
            </a:r>
            <a:r>
              <a:rPr lang="en-US" altLang="en-US" sz="2800" dirty="0" smtClean="0"/>
              <a:t>.</a:t>
            </a:r>
          </a:p>
          <a:p>
            <a:pPr lvl="3" eaLnBrk="1" hangingPunct="1">
              <a:buFont typeface="Wingdings" panose="05000000000000000000" pitchFamily="2" charset="2"/>
              <a:buNone/>
            </a:pPr>
            <a:endParaRPr lang="en-US" altLang="en-US" sz="2800" dirty="0" smtClean="0"/>
          </a:p>
        </p:txBody>
      </p:sp>
      <p:graphicFrame>
        <p:nvGraphicFramePr>
          <p:cNvPr id="660484" name="Object 4"/>
          <p:cNvGraphicFramePr>
            <a:graphicFrameLocks noChangeAspect="1"/>
          </p:cNvGraphicFramePr>
          <p:nvPr/>
        </p:nvGraphicFramePr>
        <p:xfrm>
          <a:off x="228600" y="2209800"/>
          <a:ext cx="86868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3" imgW="10083800" imgH="1778000" progId="Equation.DSMT4">
                  <p:embed/>
                </p:oleObj>
              </mc:Choice>
              <mc:Fallback>
                <p:oleObj name="Equation" r:id="rId3" imgW="10083800" imgH="177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09800"/>
                        <a:ext cx="8686800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5" name="Object 5"/>
          <p:cNvGraphicFramePr>
            <a:graphicFrameLocks noChangeAspect="1"/>
          </p:cNvGraphicFramePr>
          <p:nvPr/>
        </p:nvGraphicFramePr>
        <p:xfrm>
          <a:off x="4572000" y="4241800"/>
          <a:ext cx="11430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5" imgW="1244600" imgH="342900" progId="Equation.DSMT4">
                  <p:embed/>
                </p:oleObj>
              </mc:Choice>
              <mc:Fallback>
                <p:oleObj name="Equation" r:id="rId5" imgW="1244600" imgH="342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41800"/>
                        <a:ext cx="114300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Pearson </a:t>
            </a:r>
            <a:r>
              <a:rPr lang="en-US" altLang="en-US" sz="1200" dirty="0">
                <a:latin typeface="Arial" panose="020B0604020202020204" pitchFamily="34" charset="0"/>
              </a:rPr>
              <a:t>Education, Inc.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2745729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~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2745729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~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281463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~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12229</TotalTime>
  <Words>560</Words>
  <Application>Microsoft Office PowerPoint</Application>
  <PresentationFormat>On-screen Show (4:3)</PresentationFormat>
  <Paragraphs>154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Bookshelf Symbol 2</vt:lpstr>
      <vt:lpstr>Cambria Math</vt:lpstr>
      <vt:lpstr>Symbol</vt:lpstr>
      <vt:lpstr>Times New Roman</vt:lpstr>
      <vt:lpstr>Wingdings</vt:lpstr>
      <vt:lpstr>Blends</vt:lpstr>
      <vt:lpstr>Equation</vt:lpstr>
      <vt:lpstr>Linear Equations in Linear Algebra</vt:lpstr>
      <vt:lpstr>LINEAR TRANSFORMATIONS  Prof Herron likes </vt:lpstr>
      <vt:lpstr>MATRIX TRANSFORMATIONS</vt:lpstr>
      <vt:lpstr>MATRIX TRANSFORMATIONS</vt:lpstr>
      <vt:lpstr>MATRIX TRANSFORMATIONS</vt:lpstr>
      <vt:lpstr>MATRIX TRANSFORMATIONS</vt:lpstr>
      <vt:lpstr>MATRIX TRANSFORMATIONS</vt:lpstr>
      <vt:lpstr>MATRIX TRANSFORMATIONS</vt:lpstr>
      <vt:lpstr>MATRIX TRANSFORMATIONS</vt:lpstr>
      <vt:lpstr>SHEAR TRANSFORMATION</vt:lpstr>
      <vt:lpstr>SHEAR TRANSFORMATION</vt:lpstr>
      <vt:lpstr>LINEAR TRANSFORMATIONS</vt:lpstr>
      <vt:lpstr>LINEAR TRANSFORMATIONS</vt:lpstr>
      <vt:lpstr>LINEAR TRANSFORMATIONS</vt:lpstr>
      <vt:lpstr>LINEAR TRANSFORMATIONS</vt:lpstr>
      <vt:lpstr>LINEAR TRANSFORMATIONS</vt:lpstr>
    </vt:vector>
  </TitlesOfParts>
  <Company>© 2012 Pearson Education, Inc. All rights reserved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David Herron</cp:lastModifiedBy>
  <cp:revision>781</cp:revision>
  <dcterms:created xsi:type="dcterms:W3CDTF">2005-10-22T18:34:54Z</dcterms:created>
  <dcterms:modified xsi:type="dcterms:W3CDTF">2015-09-14T11:26:42Z</dcterms:modified>
</cp:coreProperties>
</file>