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424" r:id="rId2"/>
    <p:sldId id="362" r:id="rId3"/>
    <p:sldId id="443" r:id="rId4"/>
    <p:sldId id="445" r:id="rId5"/>
    <p:sldId id="427" r:id="rId6"/>
    <p:sldId id="428" r:id="rId7"/>
    <p:sldId id="429" r:id="rId8"/>
    <p:sldId id="430" r:id="rId9"/>
    <p:sldId id="431" r:id="rId10"/>
    <p:sldId id="432" r:id="rId11"/>
    <p:sldId id="446" r:id="rId12"/>
    <p:sldId id="439" r:id="rId13"/>
    <p:sldId id="440" r:id="rId14"/>
    <p:sldId id="441" r:id="rId15"/>
    <p:sldId id="434" r:id="rId16"/>
    <p:sldId id="435" r:id="rId17"/>
    <p:sldId id="436" r:id="rId18"/>
    <p:sldId id="437" r:id="rId19"/>
    <p:sldId id="438" r:id="rId20"/>
    <p:sldId id="44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7" autoAdjust="0"/>
    <p:restoredTop sz="98725" autoAdjust="0"/>
  </p:normalViewPr>
  <p:slideViewPr>
    <p:cSldViewPr>
      <p:cViewPr varScale="1">
        <p:scale>
          <a:sx n="72" d="100"/>
          <a:sy n="72" d="100"/>
        </p:scale>
        <p:origin x="312" y="7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A102F-263A-414D-84D8-E6C26DB24620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76CA0-FBC8-4749-A1CB-F18D910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0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A8D7C-6416-4EC0-B837-A63238B9F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454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5998D4D9-8D99-4765-8F48-3D34FC383EB6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2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3AB53A30-0CAA-4C79-9BB5-AC3AB7E75DA1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393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1.7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752600" y="6305550"/>
            <a:ext cx="6934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79" y="2057400"/>
            <a:ext cx="307684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3DBD279F-A684-42B6-8955-011DFD28447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479499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A75C74FA-A9EA-4620-98AA-9891C8288BBF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916761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17CF41D4-C7A6-4751-88CF-535AD34DC4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24655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4A910030-9328-4853-9F25-DBB787B3A29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297048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250B6DF8-8557-4E2B-A3A7-932D9BD1AD0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10373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76989BE2-E8E9-49E1-959D-359AD12E83A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78024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215D5B78-C3DC-4516-8229-9925D74E84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677571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8FDA5D3F-2949-4308-9DA7-827720259BA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610793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BC0851DF-25A6-4D19-8993-863864D6FFD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61188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145D8719-2C4B-4468-A780-CCAE92CB07F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16191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ECEFBFFA-817D-4865-A6A4-A30DDBA5A15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974360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1.7- </a:t>
            </a:r>
            <a:fld id="{8657F66F-89BB-464C-A92C-109E80C6A73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Symbol" panose="05050102010706020507" pitchFamily="18" charset="2"/>
              <a:buNone/>
              <a:defRPr sz="1200" smtClean="0">
                <a:latin typeface="Arial" panose="020B0604020202020204" pitchFamily="34" charset="0"/>
                <a:sym typeface="Symbol" panose="05050102010706020507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3.wmf"/><Relationship Id="rId3" Type="http://schemas.openxmlformats.org/officeDocument/2006/relationships/image" Target="../media/image57.pn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3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Equations</a:t>
            </a:r>
            <a:br>
              <a:rPr lang="en-US" altLang="en-US" smtClean="0"/>
            </a:br>
            <a:r>
              <a:rPr lang="en-US" altLang="en-US" smtClean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AA4C0AA0-2D35-4423-8B6F-F7BAAFE23333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ONE OR TWO VECTORS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set of two vectors {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} is linearly dependent if at least one of the vectors is a multiple of the other.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 set is linearly independent if and only if neither of the vectors is a multiple of the other.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B675B254-7AFD-4E2C-AB11-0B4B95A3D818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graphicFrame>
        <p:nvGraphicFramePr>
          <p:cNvPr id="16392" name="Object 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2439412"/>
            <a:ext cx="7924800" cy="3108543"/>
          </a:xfrm>
          <a:prstGeom prst="rect">
            <a:avLst/>
          </a:prstGeom>
          <a:solidFill>
            <a:srgbClr val="EBEBFF"/>
          </a:solidFill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77C97"/>
                </a:solidFill>
                <a:latin typeface="+mn-lt"/>
              </a:rPr>
              <a:t>Characterization of Linearly Dependent Sets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An indexed set                           of two or more vectors is linearly dependent if and only if at least one of the vectors in </a:t>
            </a:r>
            <a:r>
              <a:rPr lang="en-US" altLang="en-US" sz="2800" i="1" dirty="0" smtClean="0">
                <a:latin typeface="+mn-lt"/>
              </a:rPr>
              <a:t>S</a:t>
            </a:r>
            <a:r>
              <a:rPr lang="en-US" altLang="en-US" sz="2800" dirty="0" smtClean="0">
                <a:latin typeface="+mn-lt"/>
              </a:rPr>
              <a:t> is a linear combination of the others. In fact, if </a:t>
            </a:r>
            <a:r>
              <a:rPr lang="en-US" altLang="en-US" sz="2800" i="1" dirty="0" smtClean="0">
                <a:latin typeface="+mn-lt"/>
              </a:rPr>
              <a:t>S</a:t>
            </a:r>
            <a:r>
              <a:rPr lang="en-US" altLang="en-US" sz="2800" dirty="0" smtClean="0">
                <a:latin typeface="+mn-lt"/>
              </a:rPr>
              <a:t> is linearly dependent and           , then some </a:t>
            </a:r>
            <a:r>
              <a:rPr lang="en-US" altLang="en-US" sz="2800" b="1" dirty="0" err="1" smtClean="0">
                <a:latin typeface="+mn-lt"/>
              </a:rPr>
              <a:t>v</a:t>
            </a:r>
            <a:r>
              <a:rPr lang="en-US" altLang="en-US" sz="2800" i="1" baseline="-25000" dirty="0" err="1" smtClean="0">
                <a:latin typeface="+mn-lt"/>
              </a:rPr>
              <a:t>j</a:t>
            </a:r>
            <a:r>
              <a:rPr lang="en-US" altLang="en-US" sz="2800" dirty="0" smtClean="0">
                <a:latin typeface="+mn-lt"/>
              </a:rPr>
              <a:t> (with           ) is a linear combination of the preceding vectors, </a:t>
            </a:r>
            <a:r>
              <a:rPr lang="en-US" altLang="en-US" sz="2800" b="1" dirty="0" smtClean="0">
                <a:latin typeface="+mn-lt"/>
              </a:rPr>
              <a:t>v</a:t>
            </a:r>
            <a:r>
              <a:rPr lang="en-US" altLang="en-US" sz="2800" baseline="-25000" dirty="0" smtClean="0">
                <a:latin typeface="+mn-lt"/>
              </a:rPr>
              <a:t>1</a:t>
            </a:r>
            <a:r>
              <a:rPr lang="en-US" altLang="en-US" sz="2800" dirty="0" smtClean="0">
                <a:latin typeface="+mn-lt"/>
              </a:rPr>
              <a:t>, …,       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799650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</a:rPr>
              <a:t>THEOREM </a:t>
            </a:r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7</a:t>
            </a:r>
            <a:endParaRPr lang="en-US" sz="2800" dirty="0">
              <a:solidFill>
                <a:srgbClr val="3366FF"/>
              </a:solidFill>
              <a:latin typeface="+mn-lt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70493"/>
              </p:ext>
            </p:extLst>
          </p:nvPr>
        </p:nvGraphicFramePr>
        <p:xfrm>
          <a:off x="2895600" y="2905919"/>
          <a:ext cx="2260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5" imgW="2260600" imgH="520700" progId="Equation.DSMT4">
                  <p:embed/>
                </p:oleObj>
              </mc:Choice>
              <mc:Fallback>
                <p:oleObj name="Equation" r:id="rId5" imgW="2260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05919"/>
                        <a:ext cx="2260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756660"/>
              </p:ext>
            </p:extLst>
          </p:nvPr>
        </p:nvGraphicFramePr>
        <p:xfrm>
          <a:off x="6965830" y="4177972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7" imgW="965200" imgH="482600" progId="Equation.DSMT4">
                  <p:embed/>
                </p:oleObj>
              </mc:Choice>
              <mc:Fallback>
                <p:oleObj name="Equation" r:id="rId7" imgW="965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830" y="4177972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627"/>
              </p:ext>
            </p:extLst>
          </p:nvPr>
        </p:nvGraphicFramePr>
        <p:xfrm>
          <a:off x="3390900" y="4660572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9" imgW="761669" imgH="418918" progId="Equation.DSMT4">
                  <p:embed/>
                </p:oleObj>
              </mc:Choice>
              <mc:Fallback>
                <p:oleObj name="Equation" r:id="rId9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660572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01937"/>
              </p:ext>
            </p:extLst>
          </p:nvPr>
        </p:nvGraphicFramePr>
        <p:xfrm>
          <a:off x="4800600" y="5041900"/>
          <a:ext cx="55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11" imgW="558800" imgH="520700" progId="Equation.DSMT4">
                  <p:embed/>
                </p:oleObj>
              </mc:Choice>
              <mc:Fallback>
                <p:oleObj name="Equation" r:id="rId11" imgW="558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041900"/>
                        <a:ext cx="558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487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8DD1E35D-98D1-40FC-B222-61402451ACDB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Proof:</a:t>
            </a:r>
            <a:r>
              <a:rPr lang="en-US" altLang="en-US" sz="2800" smtClean="0"/>
              <a:t> If some </a:t>
            </a:r>
            <a:r>
              <a:rPr lang="en-US" altLang="en-US" sz="2800" b="1" smtClean="0"/>
              <a:t>v</a:t>
            </a:r>
            <a:r>
              <a:rPr lang="en-US" altLang="en-US" sz="2800" i="1" baseline="-25000" smtClean="0"/>
              <a:t>j</a:t>
            </a:r>
            <a:r>
              <a:rPr lang="en-US" altLang="en-US" sz="2800" smtClean="0"/>
              <a:t> in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equals a linear combination of the other vectors, then </a:t>
            </a:r>
            <a:r>
              <a:rPr lang="en-US" altLang="en-US" sz="2800" b="1" smtClean="0"/>
              <a:t>v</a:t>
            </a:r>
            <a:r>
              <a:rPr lang="en-US" altLang="en-US" sz="2800" i="1" baseline="-25000" smtClean="0"/>
              <a:t>j</a:t>
            </a:r>
            <a:r>
              <a:rPr lang="en-US" altLang="en-US" sz="2800" smtClean="0"/>
              <a:t> can be subtracted from both sides of the equation, producing a linear dependence relation with a nonzero weight        on </a:t>
            </a:r>
            <a:r>
              <a:rPr lang="en-US" altLang="en-US" sz="2800" b="1" smtClean="0"/>
              <a:t>v</a:t>
            </a:r>
            <a:r>
              <a:rPr lang="en-US" altLang="en-US" sz="2800" i="1" baseline="-25000" smtClean="0"/>
              <a:t>j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[For instance, if                             , then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.]</a:t>
            </a:r>
          </a:p>
          <a:p>
            <a:pPr eaLnBrk="1" hangingPunct="1"/>
            <a:r>
              <a:rPr lang="en-US" altLang="en-US" sz="2800" smtClean="0"/>
              <a:t>Thus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is linearly dependent.</a:t>
            </a:r>
          </a:p>
          <a:p>
            <a:pPr eaLnBrk="1" hangingPunct="1"/>
            <a:r>
              <a:rPr lang="en-US" altLang="en-US" sz="2800" smtClean="0"/>
              <a:t>Conversely, suppose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is linearly dependent.</a:t>
            </a:r>
          </a:p>
          <a:p>
            <a:pPr eaLnBrk="1" hangingPunct="1"/>
            <a:r>
              <a:rPr lang="en-US" altLang="en-US" sz="2800" smtClean="0"/>
              <a:t>If 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is zero, then it is a (trivial) linear combination of the other vectors in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67652" name="Object 4"/>
          <p:cNvGraphicFramePr>
            <a:graphicFrameLocks noChangeAspect="1"/>
          </p:cNvGraphicFramePr>
          <p:nvPr/>
        </p:nvGraphicFramePr>
        <p:xfrm>
          <a:off x="5257800" y="2768600"/>
          <a:ext cx="609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3" imgW="710891" imgH="431613" progId="Equation.DSMT4">
                  <p:embed/>
                </p:oleObj>
              </mc:Choice>
              <mc:Fallback>
                <p:oleObj name="Equation" r:id="rId3" imgW="710891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68600"/>
                        <a:ext cx="6096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3" name="Object 5"/>
          <p:cNvGraphicFramePr>
            <a:graphicFrameLocks noChangeAspect="1"/>
          </p:cNvGraphicFramePr>
          <p:nvPr/>
        </p:nvGraphicFramePr>
        <p:xfrm>
          <a:off x="3276600" y="3213100"/>
          <a:ext cx="238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5" imgW="2387600" imgH="482600" progId="Equation.DSMT4">
                  <p:embed/>
                </p:oleObj>
              </mc:Choice>
              <mc:Fallback>
                <p:oleObj name="Equation" r:id="rId5" imgW="2387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3100"/>
                        <a:ext cx="238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4" name="Object 6"/>
          <p:cNvGraphicFramePr>
            <a:graphicFrameLocks noChangeAspect="1"/>
          </p:cNvGraphicFramePr>
          <p:nvPr/>
        </p:nvGraphicFramePr>
        <p:xfrm>
          <a:off x="838200" y="3721100"/>
          <a:ext cx="615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7" imgW="6159500" imgH="520700" progId="Equation.DSMT4">
                  <p:embed/>
                </p:oleObj>
              </mc:Choice>
              <mc:Fallback>
                <p:oleObj name="Equation" r:id="rId7" imgW="6159500" imgH="520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21100"/>
                        <a:ext cx="615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3B48F88B-2691-4AD5-B62C-5C2AF8212860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Otherwise,           , and there exist weights </a:t>
            </a:r>
            <a:r>
              <a:rPr lang="en-US" altLang="en-US" sz="2800" i="1" smtClean="0"/>
              <a:t>c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…, </a:t>
            </a:r>
            <a:r>
              <a:rPr lang="en-US" altLang="en-US" sz="2800" i="1" smtClean="0"/>
              <a:t>c</a:t>
            </a:r>
            <a:r>
              <a:rPr lang="en-US" altLang="en-US" sz="2800" i="1" baseline="-25000" smtClean="0"/>
              <a:t>p</a:t>
            </a:r>
            <a:r>
              <a:rPr lang="en-US" altLang="en-US" sz="2800" smtClean="0"/>
              <a:t>, not all zero, such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Let </a:t>
            </a:r>
            <a:r>
              <a:rPr lang="en-US" altLang="en-US" sz="2800" i="1" smtClean="0"/>
              <a:t>j</a:t>
            </a:r>
            <a:r>
              <a:rPr lang="en-US" altLang="en-US" sz="2800" smtClean="0"/>
              <a:t> be the largest subscript for which           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If          , then               , which is impossible because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.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/>
        </p:nvGraphicFramePr>
        <p:xfrm>
          <a:off x="2286000" y="15621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3" imgW="965200" imgH="482600" progId="Equation.DSMT4">
                  <p:embed/>
                </p:oleObj>
              </mc:Choice>
              <mc:Fallback>
                <p:oleObj name="Equation" r:id="rId3" imgW="9652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2100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7" name="Object 5"/>
          <p:cNvGraphicFramePr>
            <a:graphicFrameLocks noChangeAspect="1"/>
          </p:cNvGraphicFramePr>
          <p:nvPr/>
        </p:nvGraphicFramePr>
        <p:xfrm>
          <a:off x="2628900" y="2501900"/>
          <a:ext cx="3949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5" imgW="3949700" imgH="520700" progId="Equation.DSMT4">
                  <p:embed/>
                </p:oleObj>
              </mc:Choice>
              <mc:Fallback>
                <p:oleObj name="Equation" r:id="rId5" imgW="39497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501900"/>
                        <a:ext cx="3949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/>
          <p:cNvGraphicFramePr>
            <a:graphicFrameLocks noChangeAspect="1"/>
          </p:cNvGraphicFramePr>
          <p:nvPr/>
        </p:nvGraphicFramePr>
        <p:xfrm>
          <a:off x="6248400" y="3530600"/>
          <a:ext cx="95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7" imgW="952087" imgH="520474" progId="Equation.DSMT4">
                  <p:embed/>
                </p:oleObj>
              </mc:Choice>
              <mc:Fallback>
                <p:oleObj name="Equation" r:id="rId7" imgW="952087" imgH="52047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30600"/>
                        <a:ext cx="952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/>
          <p:cNvGraphicFramePr>
            <a:graphicFrameLocks noChangeAspect="1"/>
          </p:cNvGraphicFramePr>
          <p:nvPr/>
        </p:nvGraphicFramePr>
        <p:xfrm>
          <a:off x="1066800" y="459740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9" imgW="761669" imgH="418918" progId="Equation.DSMT4">
                  <p:embed/>
                </p:oleObj>
              </mc:Choice>
              <mc:Fallback>
                <p:oleObj name="Equation" r:id="rId9" imgW="761669" imgH="41891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97400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0" name="Object 8"/>
          <p:cNvGraphicFramePr>
            <a:graphicFrameLocks noChangeAspect="1"/>
          </p:cNvGraphicFramePr>
          <p:nvPr/>
        </p:nvGraphicFramePr>
        <p:xfrm>
          <a:off x="2743200" y="4559300"/>
          <a:ext cx="120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1" imgW="1206500" imgH="482600" progId="Equation.DSMT4">
                  <p:embed/>
                </p:oleObj>
              </mc:Choice>
              <mc:Fallback>
                <p:oleObj name="Equation" r:id="rId11" imgW="12065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59300"/>
                        <a:ext cx="1206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1" name="Object 9"/>
          <p:cNvGraphicFramePr>
            <a:graphicFrameLocks noChangeAspect="1"/>
          </p:cNvGraphicFramePr>
          <p:nvPr/>
        </p:nvGraphicFramePr>
        <p:xfrm>
          <a:off x="762000" y="50673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13" imgW="965200" imgH="482600" progId="Equation.DSMT4">
                  <p:embed/>
                </p:oleObj>
              </mc:Choice>
              <mc:Fallback>
                <p:oleObj name="Equation" r:id="rId13" imgW="9652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67300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F7E60C5F-C6DF-48DE-9FB8-A5DE36E5AAF3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945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6868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         , and</a:t>
            </a:r>
          </a:p>
        </p:txBody>
      </p:sp>
      <p:graphicFrame>
        <p:nvGraphicFramePr>
          <p:cNvPr id="66970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600" y="167640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761669" imgH="418918" progId="Equation.DSMT4">
                  <p:embed/>
                </p:oleObj>
              </mc:Choice>
              <mc:Fallback>
                <p:oleObj name="Equation" r:id="rId3" imgW="761669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2209800"/>
          <a:ext cx="7391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5" imgW="6540500" imgH="520700" progId="Equation.DSMT4">
                  <p:embed/>
                </p:oleObj>
              </mc:Choice>
              <mc:Fallback>
                <p:oleObj name="Equation" r:id="rId5" imgW="6540500" imgH="520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73914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5" name="Object 9"/>
          <p:cNvGraphicFramePr>
            <a:graphicFrameLocks noChangeAspect="1"/>
          </p:cNvGraphicFramePr>
          <p:nvPr/>
        </p:nvGraphicFramePr>
        <p:xfrm>
          <a:off x="1981200" y="2971800"/>
          <a:ext cx="43434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7" imgW="3911600" imgH="520700" progId="Equation.DSMT4">
                  <p:embed/>
                </p:oleObj>
              </mc:Choice>
              <mc:Fallback>
                <p:oleObj name="Equation" r:id="rId7" imgW="3911600" imgH="520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43434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6" name="Object 10"/>
          <p:cNvGraphicFramePr>
            <a:graphicFrameLocks noChangeAspect="1"/>
          </p:cNvGraphicFramePr>
          <p:nvPr/>
        </p:nvGraphicFramePr>
        <p:xfrm>
          <a:off x="2311400" y="3810000"/>
          <a:ext cx="5130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9" imgW="5130800" imgH="1270000" progId="Equation.DSMT4">
                  <p:embed/>
                </p:oleObj>
              </mc:Choice>
              <mc:Fallback>
                <p:oleObj name="Equation" r:id="rId9" imgW="5130800" imgH="1270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810000"/>
                        <a:ext cx="5130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5CE40F6E-6BBA-4996-B4B7-0A9F0D9C2995}" type="slidenum">
              <a:rPr lang="en-US" altLang="en-US" sz="1200">
                <a:latin typeface="Arial" panose="020B0604020202020204" pitchFamily="34" charset="0"/>
              </a:rPr>
              <a:pPr algn="r"/>
              <a:t>15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Theorem 7 does </a:t>
            </a:r>
            <a:r>
              <a:rPr lang="en-US" altLang="en-US" sz="2800" i="1" dirty="0" smtClean="0"/>
              <a:t>not</a:t>
            </a:r>
            <a:r>
              <a:rPr lang="en-US" altLang="en-US" sz="2800" dirty="0" smtClean="0"/>
              <a:t> say that </a:t>
            </a:r>
            <a:r>
              <a:rPr lang="en-US" altLang="en-US" sz="2800" i="1" dirty="0" smtClean="0"/>
              <a:t>every</a:t>
            </a:r>
            <a:r>
              <a:rPr lang="en-US" altLang="en-US" sz="2800" dirty="0" smtClean="0"/>
              <a:t> vector in a linearly dependent set is a linear combination of the preceding vectors.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vector in a linearly dependent set may fail to be a linear combination of the other vectors.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Example 4:</a:t>
            </a:r>
            <a:r>
              <a:rPr lang="en-US" altLang="en-US" sz="2800" dirty="0" smtClean="0"/>
              <a:t> Let                and              . Describe the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	set spanned by 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 and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, and explain why a vector </a:t>
            </a:r>
            <a:r>
              <a:rPr lang="en-US" altLang="en-US" sz="2800" b="1" dirty="0" smtClean="0"/>
              <a:t>w</a:t>
            </a:r>
            <a:r>
              <a:rPr lang="en-US" altLang="en-US" sz="2800" dirty="0" smtClean="0"/>
              <a:t> is in Span {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} if and only if {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w</a:t>
            </a:r>
            <a:r>
              <a:rPr lang="en-US" altLang="en-US" sz="2800" dirty="0" smtClean="0"/>
              <a:t>} is linearly dependent. </a:t>
            </a:r>
          </a:p>
        </p:txBody>
      </p:sp>
      <p:graphicFrame>
        <p:nvGraphicFramePr>
          <p:cNvPr id="662532" name="Object 4"/>
          <p:cNvGraphicFramePr>
            <a:graphicFrameLocks noChangeAspect="1"/>
          </p:cNvGraphicFramePr>
          <p:nvPr/>
        </p:nvGraphicFramePr>
        <p:xfrm>
          <a:off x="3302000" y="3213100"/>
          <a:ext cx="1219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1219200" imgH="1778000" progId="Equation.DSMT4">
                  <p:embed/>
                </p:oleObj>
              </mc:Choice>
              <mc:Fallback>
                <p:oleObj name="Equation" r:id="rId3" imgW="12192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213100"/>
                        <a:ext cx="1219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3" name="Object 5"/>
          <p:cNvGraphicFramePr>
            <a:graphicFrameLocks noChangeAspect="1"/>
          </p:cNvGraphicFramePr>
          <p:nvPr/>
        </p:nvGraphicFramePr>
        <p:xfrm>
          <a:off x="5181600" y="3213100"/>
          <a:ext cx="1206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5" imgW="1206500" imgH="1778000" progId="Equation.DSMT4">
                  <p:embed/>
                </p:oleObj>
              </mc:Choice>
              <mc:Fallback>
                <p:oleObj name="Equation" r:id="rId5" imgW="12065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13100"/>
                        <a:ext cx="1206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6598AA79-39D5-49EA-8F82-D75B8266CBA9}" type="slidenum">
              <a:rPr lang="en-US" altLang="en-US" sz="1200">
                <a:latin typeface="Arial" panose="020B0604020202020204" pitchFamily="34" charset="0"/>
              </a:rPr>
              <a:pPr algn="r"/>
              <a:t>16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8904" y="6308211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46101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Solution:</a:t>
                </a:r>
                <a:r>
                  <a:rPr lang="en-US" altLang="en-US" sz="2800" dirty="0" smtClean="0"/>
                  <a:t> The vectors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are linearly independent because neither vector is a multiple of the other, and so they span a plane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Span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} is the </a:t>
                </a:r>
                <a:r>
                  <a:rPr lang="en-US" altLang="en-US" sz="2800" i="1" dirty="0" smtClean="0"/>
                  <a:t>x</a:t>
                </a:r>
                <a:r>
                  <a:rPr lang="en-US" altLang="en-US" sz="2800" baseline="-25000" dirty="0" smtClean="0"/>
                  <a:t>1</a:t>
                </a:r>
                <a:r>
                  <a:rPr lang="en-US" altLang="en-US" sz="2800" i="1" dirty="0" smtClean="0"/>
                  <a:t>x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-plane (with          ).</a:t>
                </a:r>
              </a:p>
              <a:p>
                <a:pPr eaLnBrk="1" hangingPunct="1"/>
                <a:r>
                  <a:rPr lang="en-US" altLang="en-US" sz="2800" dirty="0" smtClean="0"/>
                  <a:t>If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 is a linear combination of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then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} is linearly dependent, by Theorem 7.</a:t>
                </a:r>
              </a:p>
              <a:p>
                <a:pPr eaLnBrk="1" hangingPunct="1"/>
                <a:r>
                  <a:rPr lang="en-US" altLang="en-US" sz="2800" dirty="0" smtClean="0"/>
                  <a:t>Conversely, suppose that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} is linearly dependent.</a:t>
                </a:r>
              </a:p>
              <a:p>
                <a:pPr eaLnBrk="1" hangingPunct="1"/>
                <a:r>
                  <a:rPr lang="en-US" altLang="en-US" sz="2800" dirty="0" smtClean="0"/>
                  <a:t>By theorem 7, some vector in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} is a linear combination of the preceding vectors (since           ).</a:t>
                </a:r>
              </a:p>
              <a:p>
                <a:pPr eaLnBrk="1" hangingPunct="1"/>
                <a:r>
                  <a:rPr lang="en-US" altLang="en-US" sz="2800" dirty="0" smtClean="0"/>
                  <a:t>That vector must be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, since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is not a multiple of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. </a:t>
                </a:r>
              </a:p>
              <a:p>
                <a:pPr eaLnBrk="1" hangingPunct="1"/>
                <a:endParaRPr lang="en-US" altLang="en-US" sz="2800" dirty="0" smtClean="0"/>
              </a:p>
            </p:txBody>
          </p:sp>
        </mc:Choice>
        <mc:Fallback xmlns="">
          <p:sp>
            <p:nvSpPr>
              <p:cNvPr id="66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4610100"/>
              </a:xfrm>
              <a:blipFill rotWithShape="0">
                <a:blip r:embed="rId3"/>
                <a:stretch>
                  <a:fillRect l="-1259" t="-1455" r="-20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3557" name="Object 5"/>
          <p:cNvGraphicFramePr>
            <a:graphicFrameLocks noChangeAspect="1"/>
          </p:cNvGraphicFramePr>
          <p:nvPr/>
        </p:nvGraphicFramePr>
        <p:xfrm>
          <a:off x="5867400" y="2590800"/>
          <a:ext cx="838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" imgW="952087" imgH="482391" progId="Equation.DSMT4">
                  <p:embed/>
                </p:oleObj>
              </mc:Choice>
              <mc:Fallback>
                <p:oleObj name="Equation" r:id="rId4" imgW="952087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8382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/>
          <p:cNvGraphicFramePr>
            <a:graphicFrameLocks noChangeAspect="1"/>
          </p:cNvGraphicFramePr>
          <p:nvPr/>
        </p:nvGraphicFramePr>
        <p:xfrm>
          <a:off x="7162800" y="5410200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6" imgW="850531" imgH="342751" progId="Equation.DSMT4">
                  <p:embed/>
                </p:oleObj>
              </mc:Choice>
              <mc:Fallback>
                <p:oleObj name="Equation" r:id="rId6" imgW="850531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410200"/>
                        <a:ext cx="850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E7023E96-3854-4C72-BDC2-5E7C62D8E941}" type="slidenum">
              <a:rPr lang="en-US" altLang="en-US" sz="1200">
                <a:latin typeface="Arial" panose="020B0604020202020204" pitchFamily="34" charset="0"/>
              </a:rPr>
              <a:pPr algn="r"/>
              <a:t>17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257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So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 is in Span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}. Fig. 2 below</a:t>
                </a:r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Example 4 generalizes to any set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}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 smtClean="0"/>
                  <a:t>with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linearly independent.</a:t>
                </a:r>
              </a:p>
              <a:p>
                <a:pPr eaLnBrk="1" hangingPunct="1"/>
                <a:r>
                  <a:rPr lang="en-US" altLang="en-US" sz="2800" dirty="0" smtClean="0"/>
                  <a:t>The set {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} will be linearly dependent if and only if </a:t>
                </a:r>
                <a:r>
                  <a:rPr lang="en-US" altLang="en-US" sz="2800" b="1" dirty="0" smtClean="0"/>
                  <a:t>w</a:t>
                </a:r>
                <a:r>
                  <a:rPr lang="en-US" altLang="en-US" sz="2800" dirty="0" smtClean="0"/>
                  <a:t> is in the plane spanned by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6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257800"/>
              </a:xfrm>
              <a:blipFill rotWithShape="0">
                <a:blip r:embed="rId2"/>
                <a:stretch>
                  <a:fillRect l="-1236" t="-1276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4582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5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2E83CBFE-CC06-489C-B38D-9863D0CBB237}" type="slidenum">
              <a:rPr lang="en-US" altLang="en-US" sz="1200">
                <a:latin typeface="Arial" panose="020B0604020202020204" pitchFamily="34" charset="0"/>
              </a:rPr>
              <a:pPr algn="r"/>
              <a:t>18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650" y="1967805"/>
                <a:ext cx="8312150" cy="1384995"/>
              </a:xfrm>
              <a:prstGeom prst="rect">
                <a:avLst/>
              </a:prstGeom>
              <a:solidFill>
                <a:srgbClr val="EBEBFF"/>
              </a:solidFill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sz="2800" dirty="0" smtClean="0">
                    <a:latin typeface="+mn-lt"/>
                  </a:rPr>
                  <a:t>If a set contains more vectors than there are entries in each vector, then the set is linearly dependent. That is, any set {</a:t>
                </a:r>
                <a:r>
                  <a:rPr lang="en-US" altLang="en-US" sz="2800" b="1" dirty="0" smtClean="0">
                    <a:latin typeface="+mn-lt"/>
                  </a:rPr>
                  <a:t>v</a:t>
                </a:r>
                <a:r>
                  <a:rPr lang="en-US" altLang="en-US" sz="2800" baseline="-25000" dirty="0" smtClean="0">
                    <a:latin typeface="+mn-lt"/>
                  </a:rPr>
                  <a:t>1</a:t>
                </a:r>
                <a:r>
                  <a:rPr lang="en-US" altLang="en-US" sz="2800" dirty="0" smtClean="0">
                    <a:latin typeface="+mn-lt"/>
                  </a:rPr>
                  <a:t>, …, </a:t>
                </a:r>
                <a:r>
                  <a:rPr lang="en-US" altLang="en-US" sz="2800" b="1" dirty="0" err="1" smtClean="0">
                    <a:latin typeface="+mn-lt"/>
                  </a:rPr>
                  <a:t>v</a:t>
                </a:r>
                <a:r>
                  <a:rPr lang="en-US" altLang="en-US" sz="2800" i="1" baseline="-25000" dirty="0" err="1" smtClean="0">
                    <a:latin typeface="+mn-lt"/>
                  </a:rPr>
                  <a:t>p</a:t>
                </a:r>
                <a:r>
                  <a:rPr lang="en-US" altLang="en-US" sz="2800" dirty="0" smtClean="0">
                    <a:latin typeface="+mn-lt"/>
                  </a:rPr>
                  <a:t>}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+mn-lt"/>
                  </a:rPr>
                  <a:t> is linearly dependent if           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967805"/>
                <a:ext cx="831215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466" t="-4846" r="-66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200" y="1375967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</a:rPr>
              <a:t>THEOREM 8</a:t>
            </a:r>
          </a:p>
        </p:txBody>
      </p:sp>
      <p:graphicFrame>
        <p:nvGraphicFramePr>
          <p:cNvPr id="66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0661"/>
              </p:ext>
            </p:extLst>
          </p:nvPr>
        </p:nvGraphicFramePr>
        <p:xfrm>
          <a:off x="7499350" y="293370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4" imgW="901309" imgH="342751" progId="Equation.DSMT4">
                  <p:embed/>
                </p:oleObj>
              </mc:Choice>
              <mc:Fallback>
                <p:oleObj name="Equation" r:id="rId4" imgW="901309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933700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1582" y="3671213"/>
            <a:ext cx="831215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  <a:latin typeface="Times New Roman"/>
              </a:rPr>
              <a:t>Proof: 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Let                                  . 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Then </a:t>
            </a:r>
            <a:r>
              <a:rPr lang="en-US" altLang="en-US" sz="2800" i="1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 is           , and the equation             corresponds to a system of </a:t>
            </a:r>
            <a:r>
              <a:rPr lang="en-US" altLang="en-US" sz="28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 equations in </a:t>
            </a:r>
            <a:r>
              <a:rPr lang="en-US" altLang="en-US" sz="2800" i="1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 unknowns.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If           , there are more variables than equations, so there must be a free variable.</a:t>
            </a:r>
            <a:endParaRPr lang="en-US" altLang="en-US" sz="28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6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90644"/>
              </p:ext>
            </p:extLst>
          </p:nvPr>
        </p:nvGraphicFramePr>
        <p:xfrm>
          <a:off x="2298700" y="4343400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6" imgW="825500" imgH="330200" progId="Equation.DSMT4">
                  <p:embed/>
                </p:oleObj>
              </mc:Choice>
              <mc:Fallback>
                <p:oleObj name="Equation" r:id="rId6" imgW="8255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343400"/>
                        <a:ext cx="82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36098"/>
              </p:ext>
            </p:extLst>
          </p:nvPr>
        </p:nvGraphicFramePr>
        <p:xfrm>
          <a:off x="5651500" y="4272472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8" imgW="1129810" imgH="342751" progId="Equation.DSMT4">
                  <p:embed/>
                </p:oleObj>
              </mc:Choice>
              <mc:Fallback>
                <p:oleObj name="Equation" r:id="rId8" imgW="1129810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72472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95302"/>
              </p:ext>
            </p:extLst>
          </p:nvPr>
        </p:nvGraphicFramePr>
        <p:xfrm>
          <a:off x="1066800" y="525780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10" imgW="901309" imgH="342751" progId="Equation.DSMT4">
                  <p:embed/>
                </p:oleObj>
              </mc:Choice>
              <mc:Fallback>
                <p:oleObj name="Equation" r:id="rId10" imgW="901309" imgH="34275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57800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07112"/>
              </p:ext>
            </p:extLst>
          </p:nvPr>
        </p:nvGraphicFramePr>
        <p:xfrm>
          <a:off x="2362200" y="3671213"/>
          <a:ext cx="2908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12" imgW="2908300" imgH="635000" progId="Equation.DSMT4">
                  <p:embed/>
                </p:oleObj>
              </mc:Choice>
              <mc:Fallback>
                <p:oleObj name="Equation" r:id="rId12" imgW="29083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71213"/>
                        <a:ext cx="2908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6D3970F7-4BCD-43E7-8A7B-101A74817F6C}" type="slidenum">
              <a:rPr lang="en-US" altLang="en-US" sz="1200">
                <a:latin typeface="Arial" panose="020B0604020202020204" pitchFamily="34" charset="0"/>
              </a:rPr>
              <a:pPr algn="r"/>
              <a:t>19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Hence              has a nontrivial solution, and the columns of A are linearly dependent.</a:t>
            </a:r>
          </a:p>
          <a:p>
            <a:pPr eaLnBrk="1" hangingPunct="1"/>
            <a:r>
              <a:rPr lang="en-US" altLang="en-US" sz="2800" smtClean="0"/>
              <a:t>See the figure below for a matrix version of this theorem.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Theorem 8 says nothing about the case in which the number of vectors in the set does </a:t>
            </a:r>
            <a:r>
              <a:rPr lang="en-US" altLang="en-US" sz="2800" i="1" smtClean="0"/>
              <a:t>not</a:t>
            </a:r>
            <a:r>
              <a:rPr lang="en-US" altLang="en-US" sz="2800" smtClean="0"/>
              <a:t> exceed the number of entries in each vector. </a:t>
            </a:r>
          </a:p>
        </p:txBody>
      </p:sp>
      <p:graphicFrame>
        <p:nvGraphicFramePr>
          <p:cNvPr id="666628" name="Object 4"/>
          <p:cNvGraphicFramePr>
            <a:graphicFrameLocks noChangeAspect="1"/>
          </p:cNvGraphicFramePr>
          <p:nvPr/>
        </p:nvGraphicFramePr>
        <p:xfrm>
          <a:off x="1828800" y="12954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1129810" imgH="342751" progId="Equation.DSMT4">
                  <p:embed/>
                </p:oleObj>
              </mc:Choice>
              <mc:Fallback>
                <p:oleObj name="Equation" r:id="rId3" imgW="1129810" imgH="34275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631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4100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68AC2536-CF20-4B63-8A0D-AFECAFF657DF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</a:t>
            </a: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Definition: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A set </a:t>
            </a:r>
            <a:r>
              <a:rPr lang="en-US" altLang="en-US" sz="2800" dirty="0" smtClean="0"/>
              <a:t>of vectors {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…, </a:t>
            </a:r>
            <a:r>
              <a:rPr lang="en-US" altLang="en-US" sz="2800" b="1" dirty="0" err="1" smtClean="0"/>
              <a:t>v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dirty="0" smtClean="0"/>
              <a:t>} </a:t>
            </a:r>
            <a:r>
              <a:rPr lang="en-US" altLang="en-US" sz="2800" dirty="0" smtClean="0"/>
              <a:t>is </a:t>
            </a:r>
            <a:r>
              <a:rPr lang="en-US" altLang="en-US" sz="2800" dirty="0" smtClean="0"/>
              <a:t>said to be </a:t>
            </a:r>
            <a:r>
              <a:rPr lang="en-US" altLang="en-US" sz="2800" b="1" i="1" dirty="0" smtClean="0"/>
              <a:t>linearly independent </a:t>
            </a:r>
            <a:r>
              <a:rPr lang="en-US" altLang="en-US" sz="2800" dirty="0" smtClean="0"/>
              <a:t>if the vector equation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/>
              <a:t>has </a:t>
            </a:r>
            <a:r>
              <a:rPr lang="en-US" altLang="en-US" sz="2800" dirty="0" smtClean="0"/>
              <a:t>only the trivial solution. The set {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…, </a:t>
            </a:r>
            <a:r>
              <a:rPr lang="en-US" altLang="en-US" sz="2800" b="1" dirty="0" err="1" smtClean="0"/>
              <a:t>v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dirty="0" smtClean="0"/>
              <a:t>} is said to be </a:t>
            </a:r>
            <a:r>
              <a:rPr lang="en-US" altLang="en-US" sz="2800" b="1" i="1" dirty="0" smtClean="0"/>
              <a:t>linearly dependent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if there </a:t>
            </a:r>
            <a:r>
              <a:rPr lang="en-US" altLang="en-US" sz="2800" dirty="0" smtClean="0"/>
              <a:t>are scalars </a:t>
            </a:r>
            <a:r>
              <a:rPr lang="en-US" altLang="en-US" sz="2800" i="1" dirty="0" smtClean="0"/>
              <a:t>c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…, </a:t>
            </a:r>
            <a:r>
              <a:rPr lang="en-US" altLang="en-US" sz="2800" i="1" dirty="0" err="1" smtClean="0"/>
              <a:t>c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that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not </a:t>
            </a:r>
            <a:r>
              <a:rPr lang="en-US" altLang="en-US" sz="2800" dirty="0" smtClean="0">
                <a:solidFill>
                  <a:srgbClr val="C00000"/>
                </a:solidFill>
              </a:rPr>
              <a:t>all zero</a:t>
            </a:r>
            <a:r>
              <a:rPr lang="en-US" altLang="en-US" sz="2800" dirty="0" smtClean="0"/>
              <a:t>, such </a:t>
            </a:r>
            <a:r>
              <a:rPr lang="en-US" altLang="en-US" sz="2800" dirty="0" smtClean="0"/>
              <a:t>that</a:t>
            </a:r>
            <a:endParaRPr lang="en-US" altLang="en-US" sz="2800" dirty="0" smtClean="0"/>
          </a:p>
        </p:txBody>
      </p:sp>
      <p:graphicFrame>
        <p:nvGraphicFramePr>
          <p:cNvPr id="3164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53988"/>
              </p:ext>
            </p:extLst>
          </p:nvPr>
        </p:nvGraphicFramePr>
        <p:xfrm>
          <a:off x="2895600" y="2590800"/>
          <a:ext cx="402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" imgW="4025900" imgH="520700" progId="Equation.DSMT4">
                  <p:embed/>
                </p:oleObj>
              </mc:Choice>
              <mc:Fallback>
                <p:oleObj name="Equation" r:id="rId4" imgW="4025900" imgH="520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4025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78146"/>
              </p:ext>
            </p:extLst>
          </p:nvPr>
        </p:nvGraphicFramePr>
        <p:xfrm>
          <a:off x="2971800" y="4584700"/>
          <a:ext cx="3949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6" imgW="3949700" imgH="520700" progId="Equation.DSMT4">
                  <p:embed/>
                </p:oleObj>
              </mc:Choice>
              <mc:Fallback>
                <p:oleObj name="Equation" r:id="rId6" imgW="3949700" imgH="520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84700"/>
                        <a:ext cx="3949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DEE33BAC-D98C-474A-AC00-E821949B6CC0}" type="slidenum">
              <a:rPr lang="en-US" altLang="en-US" sz="1200">
                <a:latin typeface="Arial" panose="020B0604020202020204" pitchFamily="34" charset="0"/>
              </a:rPr>
              <a:pPr algn="r"/>
              <a:t>20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TWO OR MORE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4650" y="1967805"/>
                <a:ext cx="8312150" cy="1421864"/>
              </a:xfrm>
              <a:prstGeom prst="rect">
                <a:avLst/>
              </a:prstGeom>
              <a:solidFill>
                <a:srgbClr val="EBEBFF"/>
              </a:solidFill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sz="2800" dirty="0" smtClean="0">
                    <a:latin typeface="+mn-lt"/>
                  </a:rPr>
                  <a:t>If a set                          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 smtClean="0">
                    <a:latin typeface="+mn-lt"/>
                  </a:rPr>
                  <a:t>contains the zero vector, then the set is linearly dependent.</a:t>
                </a:r>
              </a:p>
              <a:p>
                <a:pPr eaLnBrk="1" hangingPunct="1"/>
                <a:endParaRPr lang="en-US" alt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967805"/>
                <a:ext cx="8312150" cy="1421864"/>
              </a:xfrm>
              <a:prstGeom prst="rect">
                <a:avLst/>
              </a:prstGeom>
              <a:blipFill rotWithShape="0">
                <a:blip r:embed="rId3"/>
                <a:stretch>
                  <a:fillRect l="-1466" t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" y="1375967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</a:rPr>
              <a:t>THEOREM </a:t>
            </a:r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9</a:t>
            </a:r>
            <a:endParaRPr lang="en-US" sz="2800" dirty="0">
              <a:solidFill>
                <a:srgbClr val="3366FF"/>
              </a:solidFill>
              <a:latin typeface="+mn-lt"/>
            </a:endParaRP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10735"/>
              </p:ext>
            </p:extLst>
          </p:nvPr>
        </p:nvGraphicFramePr>
        <p:xfrm>
          <a:off x="1600200" y="2019837"/>
          <a:ext cx="2260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2260600" imgH="520700" progId="Equation.DSMT4">
                  <p:embed/>
                </p:oleObj>
              </mc:Choice>
              <mc:Fallback>
                <p:oleObj name="Equation" r:id="rId4" imgW="2260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19837"/>
                        <a:ext cx="2260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3581400"/>
            <a:ext cx="831215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  <a:latin typeface="Times New Roman"/>
              </a:rPr>
              <a:t>Proof: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 By renumbering the vectors, we may suppose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</a:pP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	           .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Then the equation                                           shows that </a:t>
            </a:r>
            <a:r>
              <a:rPr lang="en-US" altLang="en-US" sz="2800" i="1" dirty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en-US" sz="2800" dirty="0">
                <a:solidFill>
                  <a:srgbClr val="000000"/>
                </a:solidFill>
                <a:latin typeface="Times New Roman"/>
              </a:rPr>
              <a:t> in linearly dependent.</a:t>
            </a:r>
          </a:p>
        </p:txBody>
      </p:sp>
      <p:graphicFrame>
        <p:nvGraphicFramePr>
          <p:cNvPr id="67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26081"/>
              </p:ext>
            </p:extLst>
          </p:nvPr>
        </p:nvGraphicFramePr>
        <p:xfrm>
          <a:off x="647700" y="4152900"/>
          <a:ext cx="952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6" imgW="952087" imgH="482391" progId="Equation.DSMT4">
                  <p:embed/>
                </p:oleObj>
              </mc:Choice>
              <mc:Fallback>
                <p:oleObj name="Equation" r:id="rId6" imgW="952087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152900"/>
                        <a:ext cx="952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64444"/>
              </p:ext>
            </p:extLst>
          </p:nvPr>
        </p:nvGraphicFramePr>
        <p:xfrm>
          <a:off x="3302000" y="5181600"/>
          <a:ext cx="3632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8" imgW="3632200" imgH="520700" progId="Equation.DSMT4">
                  <p:embed/>
                </p:oleObj>
              </mc:Choice>
              <mc:Fallback>
                <p:oleObj name="Equation" r:id="rId8" imgW="36322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181600"/>
                        <a:ext cx="3632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888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D7B9B094-1D4E-4674-B8B5-0692F54EAAAD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LINEAR INDEPENDENCE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The above e</a:t>
            </a:r>
            <a:r>
              <a:rPr lang="en-US" altLang="en-US" sz="2800" dirty="0" smtClean="0"/>
              <a:t>quation is a </a:t>
            </a:r>
            <a:r>
              <a:rPr lang="en-US" altLang="en-US" sz="2800" b="1" dirty="0" smtClean="0"/>
              <a:t>linear dependence relation</a:t>
            </a:r>
            <a:r>
              <a:rPr lang="en-US" altLang="en-US" sz="2800" dirty="0" smtClean="0"/>
              <a:t> among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…, </a:t>
            </a:r>
            <a:r>
              <a:rPr lang="en-US" altLang="en-US" sz="2800" b="1" dirty="0" err="1" smtClean="0"/>
              <a:t>v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i="1" baseline="-25000" dirty="0" smtClean="0"/>
              <a:t> </a:t>
            </a:r>
            <a:r>
              <a:rPr lang="en-US" altLang="en-US" sz="2800" dirty="0" smtClean="0"/>
              <a:t>when the </a:t>
            </a:r>
            <a:r>
              <a:rPr lang="en-US" altLang="en-US" sz="2800" dirty="0" smtClean="0"/>
              <a:t>scalars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not all zero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An indexed set is linearly dependent if and only if it is not linearly independent.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Example 1:</a:t>
            </a:r>
            <a:r>
              <a:rPr lang="en-US" altLang="en-US" sz="2800" dirty="0" smtClean="0"/>
              <a:t> Let                ,                , and                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674820" name="Object 4"/>
          <p:cNvGraphicFramePr>
            <a:graphicFrameLocks noChangeAspect="1"/>
          </p:cNvGraphicFramePr>
          <p:nvPr/>
        </p:nvGraphicFramePr>
        <p:xfrm>
          <a:off x="3276600" y="4406900"/>
          <a:ext cx="1333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1333500" imgH="1778000" progId="Equation.DSMT4">
                  <p:embed/>
                </p:oleObj>
              </mc:Choice>
              <mc:Fallback>
                <p:oleObj name="Equation" r:id="rId3" imgW="13335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06900"/>
                        <a:ext cx="1333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1" name="Object 5"/>
          <p:cNvGraphicFramePr>
            <a:graphicFrameLocks noChangeAspect="1"/>
          </p:cNvGraphicFramePr>
          <p:nvPr/>
        </p:nvGraphicFramePr>
        <p:xfrm>
          <a:off x="4724400" y="4406900"/>
          <a:ext cx="1371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371600" imgH="1778000" progId="Equation.DSMT4">
                  <p:embed/>
                </p:oleObj>
              </mc:Choice>
              <mc:Fallback>
                <p:oleObj name="Equation" r:id="rId5" imgW="13716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06900"/>
                        <a:ext cx="1371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2" name="Object 6"/>
          <p:cNvGraphicFramePr>
            <a:graphicFrameLocks noChangeAspect="1"/>
          </p:cNvGraphicFramePr>
          <p:nvPr/>
        </p:nvGraphicFramePr>
        <p:xfrm>
          <a:off x="6858000" y="4406900"/>
          <a:ext cx="1358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1358900" imgH="1778000" progId="Equation.DSMT4">
                  <p:embed/>
                </p:oleObj>
              </mc:Choice>
              <mc:Fallback>
                <p:oleObj name="Equation" r:id="rId7" imgW="13589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06900"/>
                        <a:ext cx="1358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43800"/>
              </p:ext>
            </p:extLst>
          </p:nvPr>
        </p:nvGraphicFramePr>
        <p:xfrm>
          <a:off x="2755900" y="1460500"/>
          <a:ext cx="3949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9" imgW="3949700" imgH="520700" progId="Equation.DSMT4">
                  <p:embed/>
                </p:oleObj>
              </mc:Choice>
              <mc:Fallback>
                <p:oleObj name="Equation" r:id="rId9" imgW="3949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460500"/>
                        <a:ext cx="3949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F1B3A8BA-F9DE-46CA-965F-A84D625FA019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LINEAR INDEPENDENCE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571500" indent="-457200" eaLnBrk="1" hangingPunct="1">
              <a:buFont typeface="Wingdings" panose="05000000000000000000" pitchFamily="2" charset="2"/>
              <a:buAutoNum type="alphaLcPeriod"/>
            </a:pPr>
            <a:r>
              <a:rPr lang="en-US" altLang="en-US" sz="2800" dirty="0" smtClean="0"/>
              <a:t>Determine if the set {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} is linearly independent.</a:t>
            </a:r>
          </a:p>
          <a:p>
            <a:pPr marL="571500" indent="-457200" eaLnBrk="1" hangingPunct="1">
              <a:buFont typeface="Wingdings" panose="05000000000000000000" pitchFamily="2" charset="2"/>
              <a:buAutoNum type="alphaLcPeriod"/>
            </a:pPr>
            <a:r>
              <a:rPr lang="en-US" altLang="en-US" sz="2800" dirty="0" smtClean="0"/>
              <a:t>If possible, find a linear dependence relation among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, and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609600" indent="-609600" eaLnBrk="1" hangingPunct="1"/>
            <a:r>
              <a:rPr lang="en-US" altLang="en-US" sz="2800" b="1" dirty="0" smtClean="0"/>
              <a:t>Solution:</a:t>
            </a:r>
            <a:r>
              <a:rPr lang="en-US" altLang="en-US" sz="2800" dirty="0" smtClean="0"/>
              <a:t> We must determine if there is a nontrivial solution of the </a:t>
            </a:r>
            <a:r>
              <a:rPr lang="en-US" altLang="en-US" sz="2800" dirty="0" smtClean="0"/>
              <a:t>equation (here  </a:t>
            </a:r>
            <a:r>
              <a:rPr lang="en-US" altLang="en-US" sz="2800" i="1" dirty="0" smtClean="0"/>
              <a:t>p=3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anose="05000000000000000000" pitchFamily="2" charset="2"/>
              </a:rPr>
              <a:t>)</a:t>
            </a:r>
            <a:endParaRPr lang="en-US" altLang="en-US" sz="2800" dirty="0" smtClean="0"/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88907"/>
              </p:ext>
            </p:extLst>
          </p:nvPr>
        </p:nvGraphicFramePr>
        <p:xfrm>
          <a:off x="2895600" y="4724400"/>
          <a:ext cx="402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3" imgW="4025900" imgH="520700" progId="Equation.DSMT4">
                  <p:embed/>
                </p:oleObj>
              </mc:Choice>
              <mc:Fallback>
                <p:oleObj name="Equation" r:id="rId3" imgW="402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0"/>
                        <a:ext cx="4025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27915175-75B6-4A87-B03B-F342E92D20F6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Row operations on the associated augmented matrix show that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        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are basic variables, and </a:t>
            </a:r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is free. </a:t>
            </a:r>
          </a:p>
          <a:p>
            <a:pPr eaLnBrk="1" hangingPunct="1"/>
            <a:r>
              <a:rPr lang="en-US" altLang="en-US" sz="2800" dirty="0" smtClean="0"/>
              <a:t>Each nonzero value of </a:t>
            </a:r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determines a nontrivial solution </a:t>
            </a:r>
            <a:r>
              <a:rPr lang="en-US" altLang="en-US" sz="2800" dirty="0" smtClean="0"/>
              <a:t>of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Hence,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are linearly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dependent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655364" name="Object 4"/>
          <p:cNvGraphicFramePr>
            <a:graphicFrameLocks noChangeAspect="1"/>
          </p:cNvGraphicFramePr>
          <p:nvPr/>
        </p:nvGraphicFramePr>
        <p:xfrm>
          <a:off x="2032000" y="2209800"/>
          <a:ext cx="5473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5473700" imgH="1778000" progId="Equation.DSMT4">
                  <p:embed/>
                </p:oleObj>
              </mc:Choice>
              <mc:Fallback>
                <p:oleObj name="Equation" r:id="rId3" imgW="54737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09800"/>
                        <a:ext cx="5473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0550" y="2867967"/>
            <a:ext cx="342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~</a:t>
            </a:r>
            <a:endParaRPr lang="en-US" dirty="0">
              <a:latin typeface="+mn-lt"/>
            </a:endParaRP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36152"/>
              </p:ext>
            </p:extLst>
          </p:nvPr>
        </p:nvGraphicFramePr>
        <p:xfrm>
          <a:off x="2832100" y="5118100"/>
          <a:ext cx="402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5" imgW="4025900" imgH="520700" progId="Equation.DSMT4">
                  <p:embed/>
                </p:oleObj>
              </mc:Choice>
              <mc:Fallback>
                <p:oleObj name="Equation" r:id="rId5" imgW="402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5118100"/>
                        <a:ext cx="4025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C42A1C67-47F9-4CA3-BE6A-D3045688B4EB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71500" indent="-457200" eaLnBrk="1" hangingPunct="1">
              <a:buFont typeface="Wingdings" panose="05000000000000000000" pitchFamily="2" charset="2"/>
              <a:buAutoNum type="alphaLcPeriod" startAt="2"/>
            </a:pPr>
            <a:r>
              <a:rPr lang="en-US" altLang="en-US" sz="2800" dirty="0" smtClean="0"/>
              <a:t>To find a linear dependence relation among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, and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, completely row reduce the augmented matrix and write the new system: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lphaLcPeriod" startAt="2"/>
            </a:pPr>
            <a:endParaRPr lang="en-US" altLang="en-US" sz="2800" dirty="0" smtClean="0"/>
          </a:p>
          <a:p>
            <a:pPr marL="1371600" lvl="2" indent="-457200" eaLnBrk="1" hangingPunct="1">
              <a:buFont typeface="Wingdings" panose="05000000000000000000" pitchFamily="2" charset="2"/>
              <a:buAutoNum type="alphaLcPeriod" startAt="2"/>
            </a:pPr>
            <a:endParaRPr lang="en-US" altLang="en-US" sz="2800" dirty="0" smtClean="0"/>
          </a:p>
          <a:p>
            <a:pPr marL="1371600" lvl="2" indent="-457200" eaLnBrk="1" hangingPunct="1">
              <a:buFont typeface="Wingdings" panose="05000000000000000000" pitchFamily="2" charset="2"/>
              <a:buAutoNum type="alphaLcPeriod" startAt="2"/>
            </a:pPr>
            <a:endParaRPr lang="en-US" altLang="en-US" sz="2800" dirty="0" smtClean="0"/>
          </a:p>
          <a:p>
            <a:pPr marL="1371600" lvl="2" indent="-457200" eaLnBrk="1" hangingPunct="1">
              <a:buFont typeface="Wingdings" panose="05000000000000000000" pitchFamily="2" charset="2"/>
              <a:buAutoNum type="alphaLcPeriod" startAt="2"/>
            </a:pPr>
            <a:endParaRPr lang="en-US" altLang="en-US" sz="2800" dirty="0" smtClean="0"/>
          </a:p>
          <a:p>
            <a:pPr marL="609600" indent="-609600" eaLnBrk="1" hangingPunct="1"/>
            <a:r>
              <a:rPr lang="en-US" altLang="en-US" sz="2800" dirty="0" smtClean="0"/>
              <a:t>Thus,             ,             , and </a:t>
            </a:r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is free.</a:t>
            </a:r>
          </a:p>
          <a:p>
            <a:pPr marL="609600" indent="-609600" eaLnBrk="1" hangingPunct="1"/>
            <a:r>
              <a:rPr lang="en-US" altLang="en-US" sz="2800" dirty="0" smtClean="0"/>
              <a:t>Choose any nonzero value for </a:t>
            </a:r>
            <a:r>
              <a:rPr lang="en-US" altLang="en-US" sz="2800" i="1" dirty="0" smtClean="0"/>
              <a:t>x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—</a:t>
            </a:r>
            <a:r>
              <a:rPr lang="en-US" altLang="en-US" sz="2800" dirty="0" smtClean="0"/>
              <a:t>say,          . </a:t>
            </a:r>
          </a:p>
          <a:p>
            <a:pPr marL="609600" indent="-609600" eaLnBrk="1" hangingPunct="1"/>
            <a:r>
              <a:rPr lang="en-US" altLang="en-US" sz="2800" dirty="0" smtClean="0"/>
              <a:t>Then             and              .</a:t>
            </a:r>
          </a:p>
        </p:txBody>
      </p:sp>
      <p:graphicFrame>
        <p:nvGraphicFramePr>
          <p:cNvPr id="656388" name="Object 4"/>
          <p:cNvGraphicFramePr>
            <a:graphicFrameLocks noChangeAspect="1"/>
          </p:cNvGraphicFramePr>
          <p:nvPr/>
        </p:nvGraphicFramePr>
        <p:xfrm>
          <a:off x="2286000" y="2667000"/>
          <a:ext cx="2552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3" imgW="2552700" imgH="1778000" progId="Equation.DSMT4">
                  <p:embed/>
                </p:oleObj>
              </mc:Choice>
              <mc:Fallback>
                <p:oleObj name="Equation" r:id="rId3" imgW="25527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552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89" name="Object 5"/>
          <p:cNvGraphicFramePr>
            <a:graphicFrameLocks noChangeAspect="1"/>
          </p:cNvGraphicFramePr>
          <p:nvPr/>
        </p:nvGraphicFramePr>
        <p:xfrm>
          <a:off x="5486400" y="2743200"/>
          <a:ext cx="1828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5" imgW="1828800" imgH="1625600" progId="Equation.DSMT4">
                  <p:embed/>
                </p:oleObj>
              </mc:Choice>
              <mc:Fallback>
                <p:oleObj name="Equation" r:id="rId5" imgW="1828800" imgH="162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18288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1981200" y="4648200"/>
          <a:ext cx="1066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7" imgW="1231366" imgH="482391" progId="Equation.DSMT4">
                  <p:embed/>
                </p:oleObj>
              </mc:Choice>
              <mc:Fallback>
                <p:oleObj name="Equation" r:id="rId7" imgW="1231366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1066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1" name="Object 7"/>
          <p:cNvGraphicFramePr>
            <a:graphicFrameLocks noChangeAspect="1"/>
          </p:cNvGraphicFramePr>
          <p:nvPr/>
        </p:nvGraphicFramePr>
        <p:xfrm>
          <a:off x="3200400" y="4635500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9" imgW="1295400" imgH="482600" progId="Equation.DSMT4">
                  <p:embed/>
                </p:oleObj>
              </mc:Choice>
              <mc:Fallback>
                <p:oleObj name="Equation" r:id="rId9" imgW="12954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35500"/>
                        <a:ext cx="1143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2" name="Object 8"/>
          <p:cNvGraphicFramePr>
            <a:graphicFrameLocks noChangeAspect="1"/>
          </p:cNvGraphicFramePr>
          <p:nvPr/>
        </p:nvGraphicFramePr>
        <p:xfrm>
          <a:off x="6781800" y="5156200"/>
          <a:ext cx="838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1" imgW="939392" imgH="482391" progId="Equation.DSMT4">
                  <p:embed/>
                </p:oleObj>
              </mc:Choice>
              <mc:Fallback>
                <p:oleObj name="Equation" r:id="rId11" imgW="939392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56200"/>
                        <a:ext cx="838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3" name="Object 9"/>
          <p:cNvGraphicFramePr>
            <a:graphicFrameLocks noChangeAspect="1"/>
          </p:cNvGraphicFramePr>
          <p:nvPr/>
        </p:nvGraphicFramePr>
        <p:xfrm>
          <a:off x="1981200" y="5664200"/>
          <a:ext cx="990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3" imgW="1091726" imgH="482391" progId="Equation.DSMT4">
                  <p:embed/>
                </p:oleObj>
              </mc:Choice>
              <mc:Fallback>
                <p:oleObj name="Equation" r:id="rId13" imgW="1091726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64200"/>
                        <a:ext cx="990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4" name="Object 10"/>
          <p:cNvGraphicFramePr>
            <a:graphicFrameLocks noChangeAspect="1"/>
          </p:cNvGraphicFramePr>
          <p:nvPr/>
        </p:nvGraphicFramePr>
        <p:xfrm>
          <a:off x="3657600" y="5638800"/>
          <a:ext cx="1143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5" imgW="1193800" imgH="482600" progId="Equation.DSMT4">
                  <p:embed/>
                </p:oleObj>
              </mc:Choice>
              <mc:Fallback>
                <p:oleObj name="Equation" r:id="rId15" imgW="1193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38800"/>
                        <a:ext cx="1143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3E7A4B86-609E-486E-821C-DBF4ACCEF7B2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Substitute these values into equation (1) and obtain the equation below.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This is one (out of infinitely many) possible linear dependence relations among 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and </a:t>
            </a:r>
            <a:r>
              <a:rPr lang="en-US" altLang="en-US" sz="2800" b="1" smtClean="0"/>
              <a:t>v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.</a:t>
            </a:r>
          </a:p>
        </p:txBody>
      </p:sp>
      <p:graphicFrame>
        <p:nvGraphicFramePr>
          <p:cNvPr id="657412" name="Object 4"/>
          <p:cNvGraphicFramePr>
            <a:graphicFrameLocks noChangeAspect="1"/>
          </p:cNvGraphicFramePr>
          <p:nvPr/>
        </p:nvGraphicFramePr>
        <p:xfrm>
          <a:off x="3124200" y="2743200"/>
          <a:ext cx="316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3162300" imgH="482600" progId="Equation.DSMT4">
                  <p:embed/>
                </p:oleObj>
              </mc:Choice>
              <mc:Fallback>
                <p:oleObj name="Equation" r:id="rId3" imgW="3162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43200"/>
                        <a:ext cx="3162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55511380-9468-4EAA-A281-7E704B8F221D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INDEPENDENCE OF MATRIX COLUMNS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Suppose </a:t>
            </a:r>
            <a:r>
              <a:rPr lang="en-US" altLang="en-US" sz="2800" dirty="0" smtClean="0"/>
              <a:t>we </a:t>
            </a:r>
            <a:r>
              <a:rPr lang="en-US" altLang="en-US" sz="2800" dirty="0" smtClean="0"/>
              <a:t>begin with a matrix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instead of a set of vectors.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matrix equation              can be written as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/>
              <a:t>Each linear dependence relation among the columns of A corresponds to a nontrivial solution of</a:t>
            </a:r>
            <a:r>
              <a:rPr lang="en-US" altLang="en-US" sz="2800" dirty="0" smtClean="0"/>
              <a:t>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</a:t>
            </a:r>
            <a:r>
              <a:rPr lang="en-US" altLang="en-US" sz="2800" dirty="0" smtClean="0">
                <a:solidFill>
                  <a:srgbClr val="7030A0"/>
                </a:solidFill>
              </a:rPr>
              <a:t>columns of </a:t>
            </a:r>
            <a:r>
              <a:rPr lang="en-US" altLang="en-US" sz="2800" dirty="0" smtClean="0"/>
              <a:t>matrix </a:t>
            </a:r>
            <a:r>
              <a:rPr lang="en-US" altLang="en-US" sz="2800" i="1" dirty="0" smtClean="0">
                <a:solidFill>
                  <a:srgbClr val="7030A0"/>
                </a:solidFill>
              </a:rPr>
              <a:t>A</a:t>
            </a:r>
            <a:r>
              <a:rPr lang="en-US" altLang="en-US" sz="2800" dirty="0" smtClean="0">
                <a:solidFill>
                  <a:srgbClr val="7030A0"/>
                </a:solidFill>
              </a:rPr>
              <a:t> are linearly independent </a:t>
            </a:r>
            <a:r>
              <a:rPr lang="en-US" altLang="en-US" sz="2800" dirty="0" smtClean="0"/>
              <a:t>if and only if the equation               has </a:t>
            </a:r>
            <a:r>
              <a:rPr lang="en-US" altLang="en-US" sz="2800" i="1" dirty="0" smtClean="0">
                <a:solidFill>
                  <a:srgbClr val="7030A0"/>
                </a:solidFill>
              </a:rPr>
              <a:t>only </a:t>
            </a:r>
            <a:r>
              <a:rPr lang="en-US" altLang="en-US" sz="2800" dirty="0" smtClean="0">
                <a:solidFill>
                  <a:srgbClr val="7030A0"/>
                </a:solidFill>
              </a:rPr>
              <a:t>the trivial solution</a:t>
            </a:r>
            <a:r>
              <a:rPr lang="en-US" altLang="en-US" sz="2800" dirty="0" smtClean="0"/>
              <a:t>. </a:t>
            </a:r>
          </a:p>
        </p:txBody>
      </p:sp>
      <p:graphicFrame>
        <p:nvGraphicFramePr>
          <p:cNvPr id="65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64417"/>
              </p:ext>
            </p:extLst>
          </p:nvPr>
        </p:nvGraphicFramePr>
        <p:xfrm>
          <a:off x="5715000" y="1143000"/>
          <a:ext cx="273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3" imgW="2730500" imgH="558800" progId="Equation.DSMT4">
                  <p:embed/>
                </p:oleObj>
              </mc:Choice>
              <mc:Fallback>
                <p:oleObj name="Equation" r:id="rId3" imgW="27305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143000"/>
                        <a:ext cx="2730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/>
          <p:cNvGraphicFramePr>
            <a:graphicFrameLocks noChangeAspect="1"/>
          </p:cNvGraphicFramePr>
          <p:nvPr/>
        </p:nvGraphicFramePr>
        <p:xfrm>
          <a:off x="3810000" y="26035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5" imgW="1129810" imgH="342751" progId="Equation.DSMT4">
                  <p:embed/>
                </p:oleObj>
              </mc:Choice>
              <mc:Fallback>
                <p:oleObj name="Equation" r:id="rId5" imgW="1129810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035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8" name="Object 6"/>
          <p:cNvGraphicFramePr>
            <a:graphicFrameLocks noChangeAspect="1"/>
          </p:cNvGraphicFramePr>
          <p:nvPr/>
        </p:nvGraphicFramePr>
        <p:xfrm>
          <a:off x="2895600" y="3035300"/>
          <a:ext cx="391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7" imgW="3911600" imgH="482600" progId="Equation.DSMT4">
                  <p:embed/>
                </p:oleObj>
              </mc:Choice>
              <mc:Fallback>
                <p:oleObj name="Equation" r:id="rId7" imgW="39116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35300"/>
                        <a:ext cx="391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49338"/>
              </p:ext>
            </p:extLst>
          </p:nvPr>
        </p:nvGraphicFramePr>
        <p:xfrm>
          <a:off x="6553200" y="43942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9" imgW="1129810" imgH="342751" progId="Equation.DSMT4">
                  <p:embed/>
                </p:oleObj>
              </mc:Choice>
              <mc:Fallback>
                <p:oleObj name="Equation" r:id="rId9" imgW="1129810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3942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22768"/>
              </p:ext>
            </p:extLst>
          </p:nvPr>
        </p:nvGraphicFramePr>
        <p:xfrm>
          <a:off x="3745302" y="5728299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11" imgW="1129810" imgH="342751" progId="Equation.DSMT4">
                  <p:embed/>
                </p:oleObj>
              </mc:Choice>
              <mc:Fallback>
                <p:oleObj name="Equation" r:id="rId11" imgW="1129810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302" y="5728299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1.7- </a:t>
            </a:r>
            <a:fld id="{3EAEC5A2-65B7-4A19-BCD1-43F55E4054D0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 OF ONE OR TWO VECTORS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Any set containing the </a:t>
            </a:r>
            <a:r>
              <a:rPr lang="en-US" altLang="en-US" sz="2800" dirty="0"/>
              <a:t>zero vector is linearly dependent </a:t>
            </a:r>
            <a:r>
              <a:rPr lang="en-US" altLang="en-US" sz="2800" dirty="0" smtClean="0"/>
              <a:t>because…for any  </a:t>
            </a:r>
            <a:r>
              <a:rPr lang="en-US" altLang="en-US" i="1" dirty="0" smtClean="0"/>
              <a:t>x</a:t>
            </a:r>
            <a:r>
              <a:rPr lang="en-US" altLang="en-US" i="1" baseline="-25000" dirty="0" smtClean="0"/>
              <a:t>1</a:t>
            </a:r>
            <a:r>
              <a:rPr lang="en-US" altLang="en-US" sz="2800" dirty="0" smtClean="0"/>
              <a:t>, 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/>
              <a:t>set containing only one vector – say,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 – is linearly independent if and only if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 is not the zero vector.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This is because the vector equation              has only the trivial solution </a:t>
            </a:r>
            <a:r>
              <a:rPr lang="en-US" altLang="en-US" sz="2800" dirty="0" smtClean="0"/>
              <a:t>when          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65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35514"/>
              </p:ext>
            </p:extLst>
          </p:nvPr>
        </p:nvGraphicFramePr>
        <p:xfrm>
          <a:off x="5943600" y="45720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117115" imgH="482391" progId="Equation.DSMT4">
                  <p:embed/>
                </p:oleObj>
              </mc:Choice>
              <mc:Fallback>
                <p:oleObj name="Equation" r:id="rId3" imgW="1117115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720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77272"/>
              </p:ext>
            </p:extLst>
          </p:nvPr>
        </p:nvGraphicFramePr>
        <p:xfrm>
          <a:off x="4389782" y="5054600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850531" imgH="342751" progId="Equation.DSMT4">
                  <p:embed/>
                </p:oleObj>
              </mc:Choice>
              <mc:Fallback>
                <p:oleObj name="Equation" r:id="rId5" imgW="850531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782" y="5054600"/>
                        <a:ext cx="850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46901"/>
              </p:ext>
            </p:extLst>
          </p:nvPr>
        </p:nvGraphicFramePr>
        <p:xfrm>
          <a:off x="5880100" y="2133600"/>
          <a:ext cx="1130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7" imgW="1129810" imgH="482391" progId="Equation.DSMT4">
                  <p:embed/>
                </p:oleObj>
              </mc:Choice>
              <mc:Fallback>
                <p:oleObj name="Equation" r:id="rId7" imgW="1129810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133600"/>
                        <a:ext cx="1130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12075</TotalTime>
  <Words>1152</Words>
  <Application>Microsoft Office PowerPoint</Application>
  <PresentationFormat>On-screen Show (4:3)</PresentationFormat>
  <Paragraphs>171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Bookshelf Symbol 2</vt:lpstr>
      <vt:lpstr>Cambria Math</vt:lpstr>
      <vt:lpstr>Symbol</vt:lpstr>
      <vt:lpstr>Times New Roman</vt:lpstr>
      <vt:lpstr>Wingdings</vt:lpstr>
      <vt:lpstr>Blends</vt:lpstr>
      <vt:lpstr>Equation</vt:lpstr>
      <vt:lpstr>Linear Equations in Linear Algebra</vt:lpstr>
      <vt:lpstr>LINEAR INDEPENDENCE</vt:lpstr>
      <vt:lpstr>LINEAR INDEPENDENCE</vt:lpstr>
      <vt:lpstr>LINEAR INDEPENDENCE</vt:lpstr>
      <vt:lpstr>LINEAR INDEPENDENCE</vt:lpstr>
      <vt:lpstr>LINEAR INDEPENDENCE</vt:lpstr>
      <vt:lpstr>LINEAR INDEPENDENCE</vt:lpstr>
      <vt:lpstr>LINEAR INDEPENDENCE OF MATRIX COLUMNS</vt:lpstr>
      <vt:lpstr>SETS OF ONE OR TWO VECTORS</vt:lpstr>
      <vt:lpstr>SETS OF ONE OR TWO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  <vt:lpstr>SETS OF TWO OR MORE VECTORS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David Herron</cp:lastModifiedBy>
  <cp:revision>832</cp:revision>
  <dcterms:created xsi:type="dcterms:W3CDTF">2005-10-22T18:34:54Z</dcterms:created>
  <dcterms:modified xsi:type="dcterms:W3CDTF">2015-09-09T11:09:22Z</dcterms:modified>
</cp:coreProperties>
</file>