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</p:sldMasterIdLst>
  <p:notesMasterIdLst>
    <p:notesMasterId r:id="rId17"/>
  </p:notesMasterIdLst>
  <p:sldIdLst>
    <p:sldId id="424" r:id="rId2"/>
    <p:sldId id="362" r:id="rId3"/>
    <p:sldId id="425" r:id="rId4"/>
    <p:sldId id="426" r:id="rId5"/>
    <p:sldId id="427" r:id="rId6"/>
    <p:sldId id="439" r:id="rId7"/>
    <p:sldId id="440" r:id="rId8"/>
    <p:sldId id="430" r:id="rId9"/>
    <p:sldId id="431" r:id="rId10"/>
    <p:sldId id="432" r:id="rId11"/>
    <p:sldId id="433" r:id="rId12"/>
    <p:sldId id="434" r:id="rId13"/>
    <p:sldId id="441" r:id="rId14"/>
    <p:sldId id="435" r:id="rId15"/>
    <p:sldId id="436" r:id="rId1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shelf Symbol 2" pitchFamily="2" charset="2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shelf Symbol 2" pitchFamily="2" charset="2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shelf Symbol 2" pitchFamily="2" charset="2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shelf Symbol 2" pitchFamily="2" charset="2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shelf Symbol 2" pitchFamily="2" charset="2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Bookshelf Symbol 2" pitchFamily="2" charset="2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Bookshelf Symbol 2" pitchFamily="2" charset="2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Bookshelf Symbol 2" pitchFamily="2" charset="2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Bookshelf Symbol 2" pitchFamily="2" charset="2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96">
          <p15:clr>
            <a:srgbClr val="A4A3A4"/>
          </p15:clr>
        </p15:guide>
        <p15:guide id="2" orient="horz" pos="3888">
          <p15:clr>
            <a:srgbClr val="A4A3A4"/>
          </p15:clr>
        </p15:guide>
        <p15:guide id="3" pos="288">
          <p15:clr>
            <a:srgbClr val="A4A3A4"/>
          </p15:clr>
        </p15:guide>
        <p15:guide id="4" pos="547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791B"/>
    <a:srgbClr val="4C7816"/>
    <a:srgbClr val="528218"/>
    <a:srgbClr val="B6CEAA"/>
    <a:srgbClr val="007FFF"/>
    <a:srgbClr val="0000FF"/>
    <a:srgbClr val="0066FF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8725" autoAdjust="0"/>
  </p:normalViewPr>
  <p:slideViewPr>
    <p:cSldViewPr>
      <p:cViewPr varScale="1">
        <p:scale>
          <a:sx n="76" d="100"/>
          <a:sy n="76" d="100"/>
        </p:scale>
        <p:origin x="1284" y="84"/>
      </p:cViewPr>
      <p:guideLst>
        <p:guide orient="horz" pos="1296"/>
        <p:guide orient="horz" pos="3888"/>
        <p:guide pos="288"/>
        <p:guide pos="54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6" Type="http://schemas.openxmlformats.org/officeDocument/2006/relationships/image" Target="../media/image34.wmf"/><Relationship Id="rId5" Type="http://schemas.openxmlformats.org/officeDocument/2006/relationships/image" Target="../media/image33.wmf"/><Relationship Id="rId4" Type="http://schemas.openxmlformats.org/officeDocument/2006/relationships/image" Target="../media/image32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7" Type="http://schemas.openxmlformats.org/officeDocument/2006/relationships/image" Target="../media/image41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6" Type="http://schemas.openxmlformats.org/officeDocument/2006/relationships/image" Target="../media/image40.wmf"/><Relationship Id="rId5" Type="http://schemas.openxmlformats.org/officeDocument/2006/relationships/image" Target="../media/image39.wmf"/><Relationship Id="rId4" Type="http://schemas.openxmlformats.org/officeDocument/2006/relationships/image" Target="../media/image38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Relationship Id="rId5" Type="http://schemas.openxmlformats.org/officeDocument/2006/relationships/image" Target="../media/image46.wmf"/><Relationship Id="rId4" Type="http://schemas.openxmlformats.org/officeDocument/2006/relationships/image" Target="../media/image4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4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D77D6B7-D81A-423E-A5E8-0CCEB28C59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28110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9pPr>
          </a:lstStyle>
          <a:p>
            <a:pPr algn="r"/>
            <a:fld id="{993E314F-7086-411E-96B4-DBF600571B60}" type="slidenum">
              <a:rPr lang="en-US" altLang="en-US" sz="1200">
                <a:latin typeface="Arial" panose="020B0604020202020204" pitchFamily="34" charset="0"/>
              </a:rPr>
              <a:pPr algn="r"/>
              <a:t>1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837193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9pPr>
          </a:lstStyle>
          <a:p>
            <a:pPr algn="r"/>
            <a:fld id="{9658D768-4514-4453-8CB7-036760EAE43C}" type="slidenum">
              <a:rPr lang="en-US" altLang="en-US" sz="1200">
                <a:latin typeface="Arial" panose="020B0604020202020204" pitchFamily="34" charset="0"/>
              </a:rPr>
              <a:pPr algn="r"/>
              <a:t>2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94689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pearson_ppt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92850"/>
            <a:ext cx="12954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12"/>
          <p:cNvSpPr>
            <a:spLocks noChangeShapeType="1"/>
          </p:cNvSpPr>
          <p:nvPr userDrawn="1"/>
        </p:nvSpPr>
        <p:spPr bwMode="auto">
          <a:xfrm>
            <a:off x="0" y="2667000"/>
            <a:ext cx="4953000" cy="0"/>
          </a:xfrm>
          <a:prstGeom prst="line">
            <a:avLst/>
          </a:prstGeom>
          <a:noFill/>
          <a:ln w="12700">
            <a:solidFill>
              <a:srgbClr val="077C9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ext Box 14" descr="Pink tissue paper"/>
          <p:cNvSpPr txBox="1">
            <a:spLocks noChangeArrowheads="1"/>
          </p:cNvSpPr>
          <p:nvPr userDrawn="1"/>
        </p:nvSpPr>
        <p:spPr bwMode="auto">
          <a:xfrm>
            <a:off x="533400" y="304800"/>
            <a:ext cx="533400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4200" b="1">
                <a:solidFill>
                  <a:srgbClr val="4C7816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7" name="Text Box 15" descr="Pink tissue paper"/>
          <p:cNvSpPr txBox="1">
            <a:spLocks noChangeArrowheads="1"/>
          </p:cNvSpPr>
          <p:nvPr userDrawn="1"/>
        </p:nvSpPr>
        <p:spPr bwMode="auto">
          <a:xfrm>
            <a:off x="304800" y="2057400"/>
            <a:ext cx="838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CD8019"/>
                </a:solidFill>
                <a:latin typeface="Arial" panose="020B0604020202020204" pitchFamily="34" charset="0"/>
              </a:rPr>
              <a:t>1.4</a:t>
            </a:r>
          </a:p>
        </p:txBody>
      </p:sp>
      <p:sp>
        <p:nvSpPr>
          <p:cNvPr id="8" name="Line 21"/>
          <p:cNvSpPr>
            <a:spLocks noChangeShapeType="1"/>
          </p:cNvSpPr>
          <p:nvPr userDrawn="1"/>
        </p:nvSpPr>
        <p:spPr bwMode="auto">
          <a:xfrm rot="5400000" flipH="1">
            <a:off x="4572000" y="-4343400"/>
            <a:ext cx="0" cy="9144000"/>
          </a:xfrm>
          <a:prstGeom prst="line">
            <a:avLst/>
          </a:prstGeom>
          <a:noFill/>
          <a:ln w="63500">
            <a:solidFill>
              <a:srgbClr val="077C9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Line 23"/>
          <p:cNvSpPr>
            <a:spLocks noChangeShapeType="1"/>
          </p:cNvSpPr>
          <p:nvPr userDrawn="1"/>
        </p:nvSpPr>
        <p:spPr bwMode="auto">
          <a:xfrm rot="5400000" flipH="1">
            <a:off x="762000" y="701675"/>
            <a:ext cx="0" cy="609600"/>
          </a:xfrm>
          <a:prstGeom prst="line">
            <a:avLst/>
          </a:prstGeom>
          <a:noFill/>
          <a:ln w="38100">
            <a:solidFill>
              <a:srgbClr val="B6CEA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Line 24"/>
          <p:cNvSpPr>
            <a:spLocks noChangeShapeType="1"/>
          </p:cNvSpPr>
          <p:nvPr userDrawn="1"/>
        </p:nvSpPr>
        <p:spPr bwMode="auto">
          <a:xfrm rot="16200000" flipH="1" flipV="1">
            <a:off x="-19050" y="495300"/>
            <a:ext cx="990600" cy="0"/>
          </a:xfrm>
          <a:prstGeom prst="line">
            <a:avLst/>
          </a:prstGeom>
          <a:noFill/>
          <a:ln w="38100">
            <a:solidFill>
              <a:srgbClr val="B6CEA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Freeform 31"/>
          <p:cNvSpPr>
            <a:spLocks/>
          </p:cNvSpPr>
          <p:nvPr userDrawn="1"/>
        </p:nvSpPr>
        <p:spPr bwMode="auto">
          <a:xfrm>
            <a:off x="0" y="2057400"/>
            <a:ext cx="1143000" cy="609600"/>
          </a:xfrm>
          <a:custGeom>
            <a:avLst/>
            <a:gdLst>
              <a:gd name="T0" fmla="*/ 0 w 96"/>
              <a:gd name="T1" fmla="*/ 0 h 192"/>
              <a:gd name="T2" fmla="*/ 1143000 w 96"/>
              <a:gd name="T3" fmla="*/ 0 h 192"/>
              <a:gd name="T4" fmla="*/ 1143000 w 96"/>
              <a:gd name="T5" fmla="*/ 609600 h 19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6" h="192">
                <a:moveTo>
                  <a:pt x="0" y="0"/>
                </a:moveTo>
                <a:lnTo>
                  <a:pt x="96" y="0"/>
                </a:lnTo>
                <a:lnTo>
                  <a:pt x="96" y="192"/>
                </a:lnTo>
              </a:path>
            </a:pathLst>
          </a:custGeom>
          <a:noFill/>
          <a:ln w="12700" cap="flat" cmpd="sng">
            <a:solidFill>
              <a:srgbClr val="077C97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5200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219200" y="609600"/>
            <a:ext cx="5943600" cy="1295400"/>
          </a:xfrm>
        </p:spPr>
        <p:txBody>
          <a:bodyPr anchor="t"/>
          <a:lstStyle>
            <a:lvl1pPr>
              <a:defRPr sz="3600">
                <a:latin typeface="Times New Roman" panose="02020603050405020304" pitchFamily="18" charset="0"/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605201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57200" y="2819400"/>
            <a:ext cx="4495800" cy="33528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2800">
                <a:solidFill>
                  <a:srgbClr val="077C97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13" name="Footer Placeholder 9"/>
          <p:cNvSpPr>
            <a:spLocks noGrp="1"/>
          </p:cNvSpPr>
          <p:nvPr>
            <p:ph type="ftr" sz="quarter" idx="10"/>
          </p:nvPr>
        </p:nvSpPr>
        <p:spPr>
          <a:xfrm>
            <a:off x="1752600" y="6305550"/>
            <a:ext cx="69342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en-US"/>
              <a:t> © 2012 Pearson Education, Inc.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762" y="2020034"/>
            <a:ext cx="3213279" cy="405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22672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1.4- </a:t>
            </a:r>
            <a:fld id="{4AFFEA7F-D436-4929-8D28-1F039684AB49}" type="slidenum">
              <a:rPr lang="en-US" altLang="en-US"/>
              <a:pPr>
                <a:defRPr/>
              </a:pPr>
              <a:t>‹#›</a:t>
            </a:fld>
            <a:endParaRPr lang="en-CA" alt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© 2012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435410849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0"/>
            <a:ext cx="20574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1980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1.4- </a:t>
            </a:r>
            <a:fld id="{58D07303-816B-4244-AD17-BA9B835CA13D}" type="slidenum">
              <a:rPr lang="en-US" altLang="en-US"/>
              <a:pPr>
                <a:defRPr/>
              </a:pPr>
              <a:t>‹#›</a:t>
            </a:fld>
            <a:endParaRPr lang="en-CA" alt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© 2012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4398654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1.4- </a:t>
            </a:r>
            <a:fld id="{9DD78C80-B2BD-4D32-AAE5-9522BA09A70D}" type="slidenum">
              <a:rPr lang="en-US" altLang="en-US"/>
              <a:pPr>
                <a:defRPr/>
              </a:pPr>
              <a:t>‹#›</a:t>
            </a:fld>
            <a:endParaRPr lang="en-CA" alt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© 2012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820547682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1.4- </a:t>
            </a:r>
            <a:fld id="{E8B2F217-7A1F-467C-B8A0-40539F9A368E}" type="slidenum">
              <a:rPr lang="en-US" altLang="en-US"/>
              <a:pPr>
                <a:defRPr/>
              </a:pPr>
              <a:t>‹#›</a:t>
            </a:fld>
            <a:endParaRPr lang="en-CA" alt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© 2012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785381141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1.4- </a:t>
            </a:r>
            <a:fld id="{8C68AF57-C690-4BC3-9734-440BE6AE88E6}" type="slidenum">
              <a:rPr lang="en-US" altLang="en-US"/>
              <a:pPr>
                <a:defRPr/>
              </a:pPr>
              <a:t>‹#›</a:t>
            </a:fld>
            <a:endParaRPr lang="en-CA" alt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© 2012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798287657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1.4- </a:t>
            </a:r>
            <a:fld id="{F80468BF-6EC8-416E-AB2B-330913949DDD}" type="slidenum">
              <a:rPr lang="en-US" altLang="en-US"/>
              <a:pPr>
                <a:defRPr/>
              </a:pPr>
              <a:t>‹#›</a:t>
            </a:fld>
            <a:endParaRPr lang="en-CA" altLang="en-US"/>
          </a:p>
        </p:txBody>
      </p:sp>
      <p:sp>
        <p:nvSpPr>
          <p:cNvPr id="8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© 2012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4270081457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1.4- </a:t>
            </a:r>
            <a:fld id="{64B48BFD-603D-49B6-89EF-11528C5C321E}" type="slidenum">
              <a:rPr lang="en-US" altLang="en-US"/>
              <a:pPr>
                <a:defRPr/>
              </a:pPr>
              <a:t>‹#›</a:t>
            </a:fld>
            <a:endParaRPr lang="en-CA" alt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© 2012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463549760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1.4- </a:t>
            </a:r>
            <a:fld id="{2643B8B7-389F-4EAF-85CF-B7EC107F21C9}" type="slidenum">
              <a:rPr lang="en-US" altLang="en-US"/>
              <a:pPr>
                <a:defRPr/>
              </a:pPr>
              <a:t>‹#›</a:t>
            </a:fld>
            <a:endParaRPr lang="en-CA" altLang="en-US"/>
          </a:p>
        </p:txBody>
      </p:sp>
      <p:sp>
        <p:nvSpPr>
          <p:cNvPr id="3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© 2012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924975754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1.4- </a:t>
            </a:r>
            <a:fld id="{B7C57255-6F43-4384-B41F-B6EE25BD5387}" type="slidenum">
              <a:rPr lang="en-US" altLang="en-US"/>
              <a:pPr>
                <a:defRPr/>
              </a:pPr>
              <a:t>‹#›</a:t>
            </a:fld>
            <a:endParaRPr lang="en-CA" alt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© 2012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207291566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1.4- </a:t>
            </a:r>
            <a:fld id="{553825AC-1DC9-4890-B485-9FD2F3085998}" type="slidenum">
              <a:rPr lang="en-US" altLang="en-US"/>
              <a:pPr>
                <a:defRPr/>
              </a:pPr>
              <a:t>‹#›</a:t>
            </a:fld>
            <a:endParaRPr lang="en-CA" alt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© 2012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243667858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6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07138"/>
            <a:ext cx="1905000" cy="474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1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en-US"/>
              <a:t>Slide 1.4- </a:t>
            </a:r>
            <a:fld id="{3DA04E33-3EDD-42C6-8492-672A0705B931}" type="slidenum">
              <a:rPr lang="en-US" altLang="en-US"/>
              <a:pPr>
                <a:defRPr/>
              </a:pPr>
              <a:t>‹#›</a:t>
            </a:fld>
            <a:endParaRPr lang="en-CA" altLang="en-US"/>
          </a:p>
        </p:txBody>
      </p:sp>
      <p:sp>
        <p:nvSpPr>
          <p:cNvPr id="102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57200" y="6305550"/>
            <a:ext cx="6324600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buFont typeface="Symbol" panose="05050102010706020507" pitchFamily="18" charset="2"/>
              <a:buNone/>
              <a:defRPr sz="1200" smtClean="0">
                <a:latin typeface="Arial" panose="020B0604020202020204" pitchFamily="34" charset="0"/>
                <a:sym typeface="Symbol" panose="05050102010706020507" pitchFamily="18" charset="2"/>
              </a:defRPr>
            </a:lvl1pPr>
          </a:lstStyle>
          <a:p>
            <a:pPr>
              <a:defRPr/>
            </a:pPr>
            <a:r>
              <a:rPr lang="en-US" altLang="en-US"/>
              <a:t> © 2012 Pearson Education, Inc.</a:t>
            </a:r>
          </a:p>
        </p:txBody>
      </p:sp>
      <p:sp>
        <p:nvSpPr>
          <p:cNvPr id="1030" name="Line 13"/>
          <p:cNvSpPr>
            <a:spLocks noChangeShapeType="1"/>
          </p:cNvSpPr>
          <p:nvPr userDrawn="1"/>
        </p:nvSpPr>
        <p:spPr bwMode="auto">
          <a:xfrm rot="5400000" flipH="1">
            <a:off x="4572000" y="-3505200"/>
            <a:ext cx="0" cy="9144000"/>
          </a:xfrm>
          <a:prstGeom prst="line">
            <a:avLst/>
          </a:prstGeom>
          <a:noFill/>
          <a:ln w="63500">
            <a:solidFill>
              <a:srgbClr val="077C9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ransition spd="med"/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rgbClr val="077C97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77C97"/>
          </a:solidFill>
          <a:latin typeface="Arial Narrow" panose="020B0606020202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77C97"/>
          </a:solidFill>
          <a:latin typeface="Arial Narrow" panose="020B0606020202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77C97"/>
          </a:solidFill>
          <a:latin typeface="Arial Narrow" panose="020B0606020202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77C97"/>
          </a:solidFill>
          <a:latin typeface="Arial Narrow" panose="020B060602020203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077C97"/>
          </a:solidFill>
          <a:latin typeface="Arial Narrow" panose="020B060602020203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077C97"/>
          </a:solidFill>
          <a:latin typeface="Arial Narrow" panose="020B060602020203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077C97"/>
          </a:solidFill>
          <a:latin typeface="Arial Narrow" panose="020B060602020203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077C97"/>
          </a:solidFill>
          <a:latin typeface="Arial Narrow" panose="020B0606020202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77C97"/>
        </a:buClr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77C97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77C97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77C97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77C97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26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8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13" Type="http://schemas.openxmlformats.org/officeDocument/2006/relationships/image" Target="../media/image33.wmf"/><Relationship Id="rId3" Type="http://schemas.openxmlformats.org/officeDocument/2006/relationships/image" Target="../media/image36.png"/><Relationship Id="rId7" Type="http://schemas.openxmlformats.org/officeDocument/2006/relationships/image" Target="../media/image30.wmf"/><Relationship Id="rId12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7.bin"/><Relationship Id="rId11" Type="http://schemas.openxmlformats.org/officeDocument/2006/relationships/image" Target="../media/image32.wmf"/><Relationship Id="rId5" Type="http://schemas.openxmlformats.org/officeDocument/2006/relationships/image" Target="../media/image29.wmf"/><Relationship Id="rId15" Type="http://schemas.openxmlformats.org/officeDocument/2006/relationships/image" Target="../media/image34.wmf"/><Relationship Id="rId10" Type="http://schemas.openxmlformats.org/officeDocument/2006/relationships/oleObject" Target="../embeddings/oleObject29.bin"/><Relationship Id="rId4" Type="http://schemas.openxmlformats.org/officeDocument/2006/relationships/oleObject" Target="../embeddings/oleObject26.bin"/><Relationship Id="rId9" Type="http://schemas.openxmlformats.org/officeDocument/2006/relationships/image" Target="../media/image31.wmf"/><Relationship Id="rId14" Type="http://schemas.openxmlformats.org/officeDocument/2006/relationships/oleObject" Target="../embeddings/oleObject3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13" Type="http://schemas.openxmlformats.org/officeDocument/2006/relationships/image" Target="../media/image39.wmf"/><Relationship Id="rId3" Type="http://schemas.openxmlformats.org/officeDocument/2006/relationships/oleObject" Target="../embeddings/oleObject32.bin"/><Relationship Id="rId7" Type="http://schemas.openxmlformats.org/officeDocument/2006/relationships/oleObject" Target="../embeddings/oleObject34.bin"/><Relationship Id="rId12" Type="http://schemas.openxmlformats.org/officeDocument/2006/relationships/oleObject" Target="../embeddings/oleObject36.bin"/><Relationship Id="rId17" Type="http://schemas.openxmlformats.org/officeDocument/2006/relationships/image" Target="../media/image41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8.bin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6.wmf"/><Relationship Id="rId11" Type="http://schemas.openxmlformats.org/officeDocument/2006/relationships/image" Target="../media/image1.jpeg"/><Relationship Id="rId5" Type="http://schemas.openxmlformats.org/officeDocument/2006/relationships/oleObject" Target="../embeddings/oleObject33.bin"/><Relationship Id="rId15" Type="http://schemas.openxmlformats.org/officeDocument/2006/relationships/image" Target="../media/image40.wmf"/><Relationship Id="rId10" Type="http://schemas.openxmlformats.org/officeDocument/2006/relationships/image" Target="../media/image38.wmf"/><Relationship Id="rId4" Type="http://schemas.openxmlformats.org/officeDocument/2006/relationships/image" Target="../media/image35.wmf"/><Relationship Id="rId9" Type="http://schemas.openxmlformats.org/officeDocument/2006/relationships/oleObject" Target="../embeddings/oleObject35.bin"/><Relationship Id="rId14" Type="http://schemas.openxmlformats.org/officeDocument/2006/relationships/oleObject" Target="../embeddings/oleObject37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3" Type="http://schemas.openxmlformats.org/officeDocument/2006/relationships/oleObject" Target="../embeddings/oleObject39.bin"/><Relationship Id="rId7" Type="http://schemas.openxmlformats.org/officeDocument/2006/relationships/oleObject" Target="../embeddings/oleObject41.bin"/><Relationship Id="rId12" Type="http://schemas.openxmlformats.org/officeDocument/2006/relationships/image" Target="../media/image4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43.wmf"/><Relationship Id="rId11" Type="http://schemas.openxmlformats.org/officeDocument/2006/relationships/oleObject" Target="../embeddings/oleObject43.bin"/><Relationship Id="rId5" Type="http://schemas.openxmlformats.org/officeDocument/2006/relationships/oleObject" Target="../embeddings/oleObject40.bin"/><Relationship Id="rId10" Type="http://schemas.openxmlformats.org/officeDocument/2006/relationships/image" Target="../media/image45.wmf"/><Relationship Id="rId4" Type="http://schemas.openxmlformats.org/officeDocument/2006/relationships/image" Target="../media/image42.wmf"/><Relationship Id="rId9" Type="http://schemas.openxmlformats.org/officeDocument/2006/relationships/oleObject" Target="../embeddings/oleObject42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7.wmf"/><Relationship Id="rId4" Type="http://schemas.openxmlformats.org/officeDocument/2006/relationships/image" Target="../media/image8.png"/><Relationship Id="rId9" Type="http://schemas.openxmlformats.org/officeDocument/2006/relationships/oleObject" Target="../embeddings/oleObject4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image" Target="../media/image13.png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11.wmf"/><Relationship Id="rId5" Type="http://schemas.openxmlformats.org/officeDocument/2006/relationships/image" Target="../media/image8.wmf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5.bin"/><Relationship Id="rId9" Type="http://schemas.openxmlformats.org/officeDocument/2006/relationships/image" Target="../media/image10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2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15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9.png"/><Relationship Id="rId4" Type="http://schemas.openxmlformats.org/officeDocument/2006/relationships/image" Target="../media/image18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1.png"/><Relationship Id="rId4" Type="http://schemas.openxmlformats.org/officeDocument/2006/relationships/image" Target="../media/image19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20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2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251" name="Rectangle 3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Linear Equations</a:t>
            </a:r>
            <a:br>
              <a:rPr lang="en-US" altLang="en-US" smtClean="0"/>
            </a:br>
            <a:r>
              <a:rPr lang="en-US" altLang="en-US" smtClean="0"/>
              <a:t>in Linear Algebra</a:t>
            </a:r>
          </a:p>
        </p:txBody>
      </p:sp>
      <p:sp>
        <p:nvSpPr>
          <p:cNvPr id="4372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819400"/>
            <a:ext cx="4724400" cy="3352800"/>
          </a:xfrm>
        </p:spPr>
        <p:txBody>
          <a:bodyPr/>
          <a:lstStyle/>
          <a:p>
            <a:pPr eaLnBrk="1" hangingPunct="1"/>
            <a:r>
              <a:rPr lang="en-US" altLang="en-US" smtClean="0"/>
              <a:t>THE MATRIX EQUATION </a:t>
            </a:r>
          </a:p>
        </p:txBody>
      </p:sp>
      <p:graphicFrame>
        <p:nvGraphicFramePr>
          <p:cNvPr id="437255" name="Object 7"/>
          <p:cNvGraphicFramePr>
            <a:graphicFrameLocks noChangeAspect="1"/>
          </p:cNvGraphicFramePr>
          <p:nvPr/>
        </p:nvGraphicFramePr>
        <p:xfrm>
          <a:off x="4038600" y="2895600"/>
          <a:ext cx="11430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2" name="Equation" r:id="rId4" imgW="1143000" imgH="355600" progId="Equation.DSMT4">
                  <p:embed/>
                </p:oleObj>
              </mc:Choice>
              <mc:Fallback>
                <p:oleObj name="Equation" r:id="rId4" imgW="1143000" imgH="3556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2895600"/>
                        <a:ext cx="11430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 bwMode="auto">
          <a:xfrm>
            <a:off x="1752600" y="6305550"/>
            <a:ext cx="6324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9pPr>
          </a:lstStyle>
          <a:p>
            <a:pPr algn="l"/>
            <a:r>
              <a:rPr lang="en-US" altLang="en-US" sz="1200" dirty="0">
                <a:latin typeface="Arial" panose="020B0604020202020204" pitchFamily="34" charset="0"/>
              </a:rPr>
              <a:t> © </a:t>
            </a:r>
            <a:r>
              <a:rPr lang="en-US" altLang="en-US" sz="1200" dirty="0" smtClean="0">
                <a:latin typeface="Arial" panose="020B0604020202020204" pitchFamily="34" charset="0"/>
              </a:rPr>
              <a:t>2016 </a:t>
            </a:r>
            <a:r>
              <a:rPr lang="en-US" altLang="en-US" sz="1200" dirty="0">
                <a:latin typeface="Arial" panose="020B0604020202020204" pitchFamily="34" charset="0"/>
              </a:rPr>
              <a:t>Pearson Education, Inc.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9pPr>
          </a:lstStyle>
          <a:p>
            <a:pPr algn="r"/>
            <a:r>
              <a:rPr lang="en-US" altLang="en-US" sz="1200">
                <a:latin typeface="Arial" panose="020B0604020202020204" pitchFamily="34" charset="0"/>
              </a:rPr>
              <a:t>Slide 1.4- </a:t>
            </a:r>
            <a:fld id="{3C44A8AB-830F-4A03-A23D-E66807AF3B85}" type="slidenum">
              <a:rPr lang="en-US" altLang="en-US" sz="1200">
                <a:latin typeface="Arial" panose="020B0604020202020204" pitchFamily="34" charset="0"/>
              </a:rPr>
              <a:pPr algn="r"/>
              <a:t>10</a:t>
            </a:fld>
            <a:endParaRPr lang="en-CA" altLang="en-US" sz="1200">
              <a:latin typeface="Arial" panose="020B0604020202020204" pitchFamily="34" charset="0"/>
            </a:endParaRPr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COMPUTATION OF </a:t>
            </a:r>
            <a:r>
              <a:rPr lang="en-US" altLang="en-US" i="1" smtClean="0"/>
              <a:t>A</a:t>
            </a:r>
            <a:r>
              <a:rPr lang="en-US" altLang="en-US" b="1" smtClean="0"/>
              <a:t>x</a:t>
            </a:r>
          </a:p>
        </p:txBody>
      </p:sp>
      <p:sp>
        <p:nvSpPr>
          <p:cNvPr id="66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That is,                                                               .</a:t>
            </a:r>
          </a:p>
          <a:p>
            <a:pPr eaLnBrk="1" hangingPunct="1"/>
            <a:endParaRPr lang="en-US" altLang="en-US" sz="2800" dirty="0" smtClean="0"/>
          </a:p>
          <a:p>
            <a:pPr eaLnBrk="1" hangingPunct="1"/>
            <a:endParaRPr lang="en-US" altLang="en-US" sz="2800" dirty="0" smtClean="0"/>
          </a:p>
          <a:p>
            <a:pPr eaLnBrk="1" hangingPunct="1"/>
            <a:r>
              <a:rPr lang="en-US" altLang="en-US" sz="2800" dirty="0" smtClean="0"/>
              <a:t>Similarly, the second entry in </a:t>
            </a:r>
            <a:r>
              <a:rPr lang="en-US" altLang="en-US" sz="2800" i="1" dirty="0" smtClean="0"/>
              <a:t>A</a:t>
            </a:r>
            <a:r>
              <a:rPr lang="en-US" altLang="en-US" sz="2800" b="1" dirty="0" smtClean="0"/>
              <a:t>x</a:t>
            </a:r>
            <a:r>
              <a:rPr lang="en-US" altLang="en-US" sz="2800" dirty="0" smtClean="0"/>
              <a:t> can be calculated by multiplying the entries in the second row of </a:t>
            </a:r>
            <a:r>
              <a:rPr lang="en-US" altLang="en-US" sz="2800" i="1" dirty="0" smtClean="0"/>
              <a:t>A</a:t>
            </a:r>
            <a:r>
              <a:rPr lang="en-US" altLang="en-US" sz="2800" dirty="0" smtClean="0"/>
              <a:t> by the corresponding entries in </a:t>
            </a:r>
            <a:r>
              <a:rPr lang="en-US" altLang="en-US" sz="2800" b="1" dirty="0" smtClean="0"/>
              <a:t>x</a:t>
            </a:r>
            <a:r>
              <a:rPr lang="en-US" altLang="en-US" sz="2800" dirty="0" smtClean="0"/>
              <a:t> and then summing the resulting products.</a:t>
            </a:r>
          </a:p>
        </p:txBody>
      </p:sp>
      <p:graphicFrame>
        <p:nvGraphicFramePr>
          <p:cNvPr id="66560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2730319"/>
              </p:ext>
            </p:extLst>
          </p:nvPr>
        </p:nvGraphicFramePr>
        <p:xfrm>
          <a:off x="2057400" y="1193800"/>
          <a:ext cx="5562600" cy="1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6" name="Equation" r:id="rId3" imgW="5562600" imgH="1778000" progId="Equation.DSMT4">
                  <p:embed/>
                </p:oleObj>
              </mc:Choice>
              <mc:Fallback>
                <p:oleObj name="Equation" r:id="rId3" imgW="5562600" imgH="17780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1193800"/>
                        <a:ext cx="5562600" cy="177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606" name="Object 6"/>
          <p:cNvGraphicFramePr>
            <a:graphicFrameLocks noChangeAspect="1"/>
          </p:cNvGraphicFramePr>
          <p:nvPr/>
        </p:nvGraphicFramePr>
        <p:xfrm>
          <a:off x="1752600" y="4800600"/>
          <a:ext cx="5969000" cy="1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7" name="Equation" r:id="rId5" imgW="5969000" imgH="1778000" progId="Equation.DSMT4">
                  <p:embed/>
                </p:oleObj>
              </mc:Choice>
              <mc:Fallback>
                <p:oleObj name="Equation" r:id="rId5" imgW="5969000" imgH="17780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4800600"/>
                        <a:ext cx="5969000" cy="177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Footer Placeholder 5"/>
          <p:cNvSpPr>
            <a:spLocks noGrp="1"/>
          </p:cNvSpPr>
          <p:nvPr>
            <p:ph type="ftr" sz="quarter" idx="4294967295"/>
          </p:nvPr>
        </p:nvSpPr>
        <p:spPr bwMode="auto">
          <a:xfrm>
            <a:off x="457200" y="6305550"/>
            <a:ext cx="6324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9pPr>
          </a:lstStyle>
          <a:p>
            <a:pPr algn="l"/>
            <a:r>
              <a:rPr lang="en-US" altLang="en-US" sz="1200" dirty="0">
                <a:latin typeface="Arial" panose="020B0604020202020204" pitchFamily="34" charset="0"/>
              </a:rPr>
              <a:t> © </a:t>
            </a:r>
            <a:r>
              <a:rPr lang="en-US" altLang="en-US" sz="1200" dirty="0" smtClean="0">
                <a:latin typeface="Arial" panose="020B0604020202020204" pitchFamily="34" charset="0"/>
              </a:rPr>
              <a:t>2016 </a:t>
            </a:r>
            <a:r>
              <a:rPr lang="en-US" altLang="en-US" sz="1200" dirty="0">
                <a:latin typeface="Arial" panose="020B0604020202020204" pitchFamily="34" charset="0"/>
              </a:rPr>
              <a:t>Pearson Education, Inc.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9pPr>
          </a:lstStyle>
          <a:p>
            <a:pPr algn="r"/>
            <a:r>
              <a:rPr lang="en-US" altLang="en-US" sz="1200">
                <a:latin typeface="Arial" panose="020B0604020202020204" pitchFamily="34" charset="0"/>
              </a:rPr>
              <a:t>Slide 1.4- </a:t>
            </a:r>
            <a:fld id="{6894F135-D5EE-4269-882A-408902D83B6B}" type="slidenum">
              <a:rPr lang="en-US" altLang="en-US" sz="1200">
                <a:latin typeface="Arial" panose="020B0604020202020204" pitchFamily="34" charset="0"/>
              </a:rPr>
              <a:pPr algn="r"/>
              <a:t>11</a:t>
            </a:fld>
            <a:endParaRPr lang="en-CA" altLang="en-US" sz="1200">
              <a:latin typeface="Arial" panose="020B0604020202020204" pitchFamily="34" charset="0"/>
            </a:endParaRPr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ROW-VECTOR RULE FOR COMPUTING </a:t>
            </a:r>
            <a:r>
              <a:rPr lang="en-US" altLang="en-US" i="1" smtClean="0"/>
              <a:t>A</a:t>
            </a:r>
            <a:r>
              <a:rPr lang="en-US" altLang="en-US" b="1" smtClean="0"/>
              <a:t>x</a:t>
            </a:r>
          </a:p>
        </p:txBody>
      </p:sp>
      <p:sp>
        <p:nvSpPr>
          <p:cNvPr id="66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Likewise, the third entry in </a:t>
            </a:r>
            <a:r>
              <a:rPr lang="en-US" altLang="en-US" sz="2800" i="1" dirty="0" smtClean="0"/>
              <a:t>A</a:t>
            </a:r>
            <a:r>
              <a:rPr lang="en-US" altLang="en-US" sz="2800" b="1" dirty="0" smtClean="0"/>
              <a:t>x</a:t>
            </a:r>
            <a:r>
              <a:rPr lang="en-US" altLang="en-US" sz="2800" dirty="0" smtClean="0"/>
              <a:t> can be calculated from the third row of </a:t>
            </a:r>
            <a:r>
              <a:rPr lang="en-US" altLang="en-US" sz="2800" i="1" dirty="0" smtClean="0"/>
              <a:t>A</a:t>
            </a:r>
            <a:r>
              <a:rPr lang="en-US" altLang="en-US" sz="2800" dirty="0" smtClean="0"/>
              <a:t> and the entries in </a:t>
            </a:r>
            <a:r>
              <a:rPr lang="en-US" altLang="en-US" sz="2800" b="1" dirty="0" smtClean="0"/>
              <a:t>x</a:t>
            </a:r>
            <a:r>
              <a:rPr lang="en-US" altLang="en-US" sz="2800" dirty="0" smtClean="0"/>
              <a:t>.</a:t>
            </a:r>
          </a:p>
          <a:p>
            <a:pPr eaLnBrk="1" hangingPunct="1"/>
            <a:r>
              <a:rPr lang="en-US" altLang="en-US" sz="2800" dirty="0" smtClean="0"/>
              <a:t>If the product </a:t>
            </a:r>
            <a:r>
              <a:rPr lang="en-US" altLang="en-US" sz="2800" i="1" dirty="0" smtClean="0"/>
              <a:t>A</a:t>
            </a:r>
            <a:r>
              <a:rPr lang="en-US" altLang="en-US" sz="2800" b="1" dirty="0" smtClean="0"/>
              <a:t>x</a:t>
            </a:r>
            <a:r>
              <a:rPr lang="en-US" altLang="en-US" sz="2800" dirty="0" smtClean="0"/>
              <a:t> is defined, then the </a:t>
            </a:r>
            <a:r>
              <a:rPr lang="en-US" altLang="en-US" sz="2800" i="1" dirty="0" err="1" smtClean="0"/>
              <a:t>i</a:t>
            </a:r>
            <a:r>
              <a:rPr lang="en-US" altLang="en-US" sz="2800" dirty="0" err="1" smtClean="0"/>
              <a:t>th</a:t>
            </a:r>
            <a:r>
              <a:rPr lang="en-US" altLang="en-US" sz="2800" dirty="0" smtClean="0"/>
              <a:t> entry in </a:t>
            </a:r>
            <a:r>
              <a:rPr lang="en-US" altLang="en-US" sz="2800" i="1" dirty="0" smtClean="0"/>
              <a:t>A</a:t>
            </a:r>
            <a:r>
              <a:rPr lang="en-US" altLang="en-US" sz="2800" b="1" dirty="0" smtClean="0"/>
              <a:t>x</a:t>
            </a:r>
            <a:r>
              <a:rPr lang="en-US" altLang="en-US" sz="2800" dirty="0" smtClean="0"/>
              <a:t> is the sum of the products of corresponding entries from row </a:t>
            </a:r>
            <a:r>
              <a:rPr lang="en-US" altLang="en-US" sz="2800" i="1" dirty="0" err="1" smtClean="0"/>
              <a:t>i</a:t>
            </a:r>
            <a:r>
              <a:rPr lang="en-US" altLang="en-US" sz="2800" dirty="0" smtClean="0"/>
              <a:t> of </a:t>
            </a:r>
            <a:r>
              <a:rPr lang="en-US" altLang="en-US" sz="2800" i="1" dirty="0" smtClean="0"/>
              <a:t>A</a:t>
            </a:r>
            <a:r>
              <a:rPr lang="en-US" altLang="en-US" sz="2800" dirty="0" smtClean="0"/>
              <a:t> and from the vector </a:t>
            </a:r>
            <a:r>
              <a:rPr lang="en-US" altLang="en-US" sz="2800" b="1" dirty="0" smtClean="0"/>
              <a:t>x</a:t>
            </a:r>
            <a:r>
              <a:rPr lang="en-US" altLang="en-US" sz="2800" dirty="0" smtClean="0"/>
              <a:t>.</a:t>
            </a:r>
          </a:p>
          <a:p>
            <a:pPr eaLnBrk="1" hangingPunct="1"/>
            <a:r>
              <a:rPr lang="en-US" altLang="en-US" sz="2800" dirty="0" smtClean="0"/>
              <a:t>The matrix with 1’s on the diagonal and 0’s elsewhere is called an </a:t>
            </a:r>
            <a:r>
              <a:rPr lang="en-US" altLang="en-US" sz="2800" b="1" dirty="0" smtClean="0"/>
              <a:t>identity matrix</a:t>
            </a:r>
            <a:r>
              <a:rPr lang="en-US" altLang="en-US" sz="2800" dirty="0" smtClean="0"/>
              <a:t> and is denoted by </a:t>
            </a:r>
            <a:r>
              <a:rPr lang="en-US" altLang="en-US" sz="2800" i="1" dirty="0" smtClean="0"/>
              <a:t>I</a:t>
            </a:r>
            <a:r>
              <a:rPr lang="en-US" altLang="en-US" sz="2800" dirty="0" smtClean="0"/>
              <a:t>. </a:t>
            </a:r>
          </a:p>
          <a:p>
            <a:pPr eaLnBrk="1" hangingPunct="1"/>
            <a:endParaRPr lang="en-US" altLang="en-US" sz="2800" dirty="0" smtClean="0"/>
          </a:p>
          <a:p>
            <a:pPr eaLnBrk="1" hangingPunct="1"/>
            <a:r>
              <a:rPr lang="en-US" altLang="en-US" sz="2800" dirty="0" smtClean="0"/>
              <a:t>For example,                      is an identity matrix.</a:t>
            </a:r>
          </a:p>
        </p:txBody>
      </p:sp>
      <p:graphicFrame>
        <p:nvGraphicFramePr>
          <p:cNvPr id="666628" name="Object 4"/>
          <p:cNvGraphicFramePr>
            <a:graphicFrameLocks noChangeAspect="1"/>
          </p:cNvGraphicFramePr>
          <p:nvPr/>
        </p:nvGraphicFramePr>
        <p:xfrm>
          <a:off x="2895600" y="4800600"/>
          <a:ext cx="1752600" cy="1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9" name="Equation" r:id="rId3" imgW="1752600" imgH="1778000" progId="Equation.DSMT4">
                  <p:embed/>
                </p:oleObj>
              </mc:Choice>
              <mc:Fallback>
                <p:oleObj name="Equation" r:id="rId3" imgW="1752600" imgH="17780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4800600"/>
                        <a:ext cx="1752600" cy="177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Footer Placeholder 5"/>
          <p:cNvSpPr>
            <a:spLocks noGrp="1"/>
          </p:cNvSpPr>
          <p:nvPr>
            <p:ph type="ftr" sz="quarter" idx="4294967295"/>
          </p:nvPr>
        </p:nvSpPr>
        <p:spPr bwMode="auto">
          <a:xfrm>
            <a:off x="457200" y="6305550"/>
            <a:ext cx="6324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9pPr>
          </a:lstStyle>
          <a:p>
            <a:pPr algn="l"/>
            <a:r>
              <a:rPr lang="en-US" altLang="en-US" sz="1200" dirty="0">
                <a:latin typeface="Arial" panose="020B0604020202020204" pitchFamily="34" charset="0"/>
              </a:rPr>
              <a:t> © </a:t>
            </a:r>
            <a:r>
              <a:rPr lang="en-US" altLang="en-US" sz="1200" dirty="0" smtClean="0">
                <a:latin typeface="Arial" panose="020B0604020202020204" pitchFamily="34" charset="0"/>
              </a:rPr>
              <a:t>2016 </a:t>
            </a:r>
            <a:r>
              <a:rPr lang="en-US" altLang="en-US" sz="1200" dirty="0">
                <a:latin typeface="Arial" panose="020B0604020202020204" pitchFamily="34" charset="0"/>
              </a:rPr>
              <a:t>Pearson Education, Inc.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9pPr>
          </a:lstStyle>
          <a:p>
            <a:pPr algn="r"/>
            <a:r>
              <a:rPr lang="en-US" altLang="en-US" sz="1200">
                <a:latin typeface="Arial" panose="020B0604020202020204" pitchFamily="34" charset="0"/>
              </a:rPr>
              <a:t>Slide 1.4- </a:t>
            </a:r>
            <a:fld id="{78682179-8C47-49D7-B5B5-5DE377F26DA5}" type="slidenum">
              <a:rPr lang="en-US" altLang="en-US" sz="1200">
                <a:latin typeface="Arial" panose="020B0604020202020204" pitchFamily="34" charset="0"/>
              </a:rPr>
              <a:pPr algn="r"/>
              <a:t>12</a:t>
            </a:fld>
            <a:endParaRPr lang="en-CA" altLang="en-US" sz="1200">
              <a:latin typeface="Arial" panose="020B0604020202020204" pitchFamily="34" charset="0"/>
            </a:endParaRPr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458200" cy="1066800"/>
          </a:xfrm>
        </p:spPr>
        <p:txBody>
          <a:bodyPr/>
          <a:lstStyle/>
          <a:p>
            <a:pPr eaLnBrk="1" hangingPunct="1"/>
            <a:r>
              <a:rPr lang="en-US" altLang="en-US" sz="3100" dirty="0" smtClean="0"/>
              <a:t>PROPERTIES OF THE MATRIX-VECTOR PRODUCT </a:t>
            </a:r>
            <a:r>
              <a:rPr lang="en-US" altLang="en-US" sz="3100" i="1" dirty="0" smtClean="0"/>
              <a:t>A</a:t>
            </a:r>
            <a:r>
              <a:rPr lang="en-US" altLang="en-US" sz="3100" b="1" dirty="0" smtClean="0"/>
              <a:t>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765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600200"/>
                <a:ext cx="8458200" cy="4572000"/>
              </a:xfrm>
            </p:spPr>
            <p:txBody>
              <a:bodyPr/>
              <a:lstStyle/>
              <a:p>
                <a:pPr marL="609600" indent="-609600" eaLnBrk="1" hangingPunct="1"/>
                <a:r>
                  <a:rPr lang="en-US" altLang="en-US" sz="2800" b="1" dirty="0" smtClean="0"/>
                  <a:t>Theorem 5:</a:t>
                </a:r>
                <a:r>
                  <a:rPr lang="en-US" altLang="en-US" sz="2800" dirty="0" smtClean="0"/>
                  <a:t> If </a:t>
                </a:r>
                <a:r>
                  <a:rPr lang="en-US" altLang="en-US" sz="2800" i="1" dirty="0" smtClean="0"/>
                  <a:t>A</a:t>
                </a:r>
                <a:r>
                  <a:rPr lang="en-US" altLang="en-US" sz="2800" dirty="0" smtClean="0"/>
                  <a:t> is an           matrix, u and v are vectors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8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en-US" sz="2800" dirty="0" smtClean="0"/>
                  <a:t>, and c is a scalar, then</a:t>
                </a:r>
              </a:p>
              <a:p>
                <a:pPr marL="1371600" lvl="2" indent="-457200" eaLnBrk="1" hangingPunct="1">
                  <a:buFont typeface="Wingdings" panose="05000000000000000000" pitchFamily="2" charset="2"/>
                  <a:buAutoNum type="alphaLcPeriod"/>
                </a:pPr>
                <a:r>
                  <a:rPr lang="en-US" altLang="en-US" sz="2800" dirty="0" smtClean="0"/>
                  <a:t> </a:t>
                </a:r>
              </a:p>
              <a:p>
                <a:pPr marL="1371600" lvl="2" indent="-457200" eaLnBrk="1" hangingPunct="1">
                  <a:buFont typeface="Wingdings" panose="05000000000000000000" pitchFamily="2" charset="2"/>
                  <a:buAutoNum type="alphaLcPeriod"/>
                </a:pPr>
                <a:r>
                  <a:rPr lang="en-US" altLang="en-US" sz="2800" dirty="0" smtClean="0"/>
                  <a:t>                          .</a:t>
                </a:r>
              </a:p>
              <a:p>
                <a:pPr marL="609600" indent="-609600" eaLnBrk="1" hangingPunct="1"/>
                <a:r>
                  <a:rPr lang="en-US" altLang="en-US" sz="2800" b="1" dirty="0" smtClean="0"/>
                  <a:t>Proof:</a:t>
                </a:r>
                <a:r>
                  <a:rPr lang="en-US" altLang="en-US" sz="2800" dirty="0" smtClean="0"/>
                  <a:t> For simplicity, take          ,                               , and </a:t>
                </a:r>
                <a:r>
                  <a:rPr lang="en-US" altLang="en-US" sz="2800" b="1" dirty="0" smtClean="0"/>
                  <a:t>u</a:t>
                </a:r>
                <a:r>
                  <a:rPr lang="en-US" altLang="en-US" sz="2800" dirty="0" smtClean="0"/>
                  <a:t>, </a:t>
                </a:r>
                <a:r>
                  <a:rPr lang="en-US" altLang="en-US" sz="2800" b="1" dirty="0" smtClean="0"/>
                  <a:t>v</a:t>
                </a:r>
                <a:r>
                  <a:rPr lang="en-US" altLang="en-US" sz="2800" dirty="0" smtClean="0"/>
                  <a:t>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altLang="en-US" sz="2800" dirty="0" smtClean="0"/>
                  <a:t>. </a:t>
                </a:r>
              </a:p>
              <a:p>
                <a:pPr marL="609600" indent="-609600" eaLnBrk="1" hangingPunct="1"/>
                <a:r>
                  <a:rPr lang="en-US" altLang="en-US" sz="2800" dirty="0" smtClean="0"/>
                  <a:t>For                  let </a:t>
                </a:r>
                <a:r>
                  <a:rPr lang="en-US" altLang="en-US" sz="2800" i="1" dirty="0" err="1" smtClean="0"/>
                  <a:t>u</a:t>
                </a:r>
                <a:r>
                  <a:rPr lang="en-US" altLang="en-US" sz="2800" i="1" baseline="-25000" dirty="0" err="1" smtClean="0"/>
                  <a:t>i</a:t>
                </a:r>
                <a:r>
                  <a:rPr lang="en-US" altLang="en-US" sz="2800" dirty="0" smtClean="0"/>
                  <a:t> and </a:t>
                </a:r>
                <a:r>
                  <a:rPr lang="en-US" altLang="en-US" sz="2800" i="1" dirty="0" smtClean="0"/>
                  <a:t>v</a:t>
                </a:r>
                <a:r>
                  <a:rPr lang="en-US" altLang="en-US" sz="2800" i="1" baseline="-25000" dirty="0" smtClean="0"/>
                  <a:t>i</a:t>
                </a:r>
                <a:r>
                  <a:rPr lang="en-US" altLang="en-US" sz="2800" dirty="0" smtClean="0"/>
                  <a:t> be the </a:t>
                </a:r>
                <a:r>
                  <a:rPr lang="en-US" altLang="en-US" sz="2800" i="1" dirty="0" err="1" smtClean="0"/>
                  <a:t>i</a:t>
                </a:r>
                <a:r>
                  <a:rPr lang="en-US" altLang="en-US" sz="2800" dirty="0" err="1" smtClean="0"/>
                  <a:t>th</a:t>
                </a:r>
                <a:r>
                  <a:rPr lang="en-US" altLang="en-US" sz="2800" dirty="0" smtClean="0"/>
                  <a:t> entries in </a:t>
                </a:r>
                <a:r>
                  <a:rPr lang="en-US" altLang="en-US" sz="2800" b="1" dirty="0" smtClean="0"/>
                  <a:t>u</a:t>
                </a:r>
                <a:r>
                  <a:rPr lang="en-US" altLang="en-US" sz="2800" dirty="0" smtClean="0"/>
                  <a:t> and </a:t>
                </a:r>
                <a:r>
                  <a:rPr lang="en-US" altLang="en-US" sz="2800" b="1" dirty="0" smtClean="0"/>
                  <a:t>v</a:t>
                </a:r>
                <a:r>
                  <a:rPr lang="en-US" altLang="en-US" sz="2800" dirty="0" smtClean="0"/>
                  <a:t>, respectively.</a:t>
                </a:r>
              </a:p>
            </p:txBody>
          </p:sp>
        </mc:Choice>
        <mc:Fallback xmlns="">
          <p:sp>
            <p:nvSpPr>
              <p:cNvPr id="66765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600200"/>
                <a:ext cx="8458200" cy="4572000"/>
              </a:xfrm>
              <a:blipFill rotWithShape="0">
                <a:blip r:embed="rId3"/>
                <a:stretch>
                  <a:fillRect l="-1225" t="-1467" r="-19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67652" name="Object 4"/>
          <p:cNvGraphicFramePr>
            <a:graphicFrameLocks noChangeAspect="1"/>
          </p:cNvGraphicFramePr>
          <p:nvPr/>
        </p:nvGraphicFramePr>
        <p:xfrm>
          <a:off x="4343400" y="1765300"/>
          <a:ext cx="8636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44" name="Equation" r:id="rId4" imgW="863225" imgH="253890" progId="Equation.DSMT4">
                  <p:embed/>
                </p:oleObj>
              </mc:Choice>
              <mc:Fallback>
                <p:oleObj name="Equation" r:id="rId4" imgW="863225" imgH="25389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1765300"/>
                        <a:ext cx="863600" cy="25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7654" name="Object 6"/>
          <p:cNvGraphicFramePr>
            <a:graphicFrameLocks noChangeAspect="1"/>
          </p:cNvGraphicFramePr>
          <p:nvPr/>
        </p:nvGraphicFramePr>
        <p:xfrm>
          <a:off x="1993900" y="2603500"/>
          <a:ext cx="32131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45" name="Equation" r:id="rId6" imgW="3213100" imgH="431800" progId="Equation.DSMT4">
                  <p:embed/>
                </p:oleObj>
              </mc:Choice>
              <mc:Fallback>
                <p:oleObj name="Equation" r:id="rId6" imgW="3213100" imgH="4318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3900" y="2603500"/>
                        <a:ext cx="32131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7655" name="Object 7"/>
          <p:cNvGraphicFramePr>
            <a:graphicFrameLocks noChangeAspect="1"/>
          </p:cNvGraphicFramePr>
          <p:nvPr/>
        </p:nvGraphicFramePr>
        <p:xfrm>
          <a:off x="1955800" y="3124200"/>
          <a:ext cx="23114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46" name="Equation" r:id="rId8" imgW="2311400" imgH="431800" progId="Equation.DSMT4">
                  <p:embed/>
                </p:oleObj>
              </mc:Choice>
              <mc:Fallback>
                <p:oleObj name="Equation" r:id="rId8" imgW="2311400" imgH="4318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5800" y="3124200"/>
                        <a:ext cx="23114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7656" name="Object 8"/>
          <p:cNvGraphicFramePr>
            <a:graphicFrameLocks noChangeAspect="1"/>
          </p:cNvGraphicFramePr>
          <p:nvPr/>
        </p:nvGraphicFramePr>
        <p:xfrm>
          <a:off x="5029200" y="3657600"/>
          <a:ext cx="8128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47" name="Equation" r:id="rId10" imgW="812447" imgH="342751" progId="Equation.DSMT4">
                  <p:embed/>
                </p:oleObj>
              </mc:Choice>
              <mc:Fallback>
                <p:oleObj name="Equation" r:id="rId10" imgW="812447" imgH="342751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3657600"/>
                        <a:ext cx="8128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7657" name="Object 9"/>
          <p:cNvGraphicFramePr>
            <a:graphicFrameLocks noChangeAspect="1"/>
          </p:cNvGraphicFramePr>
          <p:nvPr/>
        </p:nvGraphicFramePr>
        <p:xfrm>
          <a:off x="5981700" y="3581400"/>
          <a:ext cx="27305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48" name="Equation" r:id="rId12" imgW="2730500" imgH="584200" progId="Equation.DSMT4">
                  <p:embed/>
                </p:oleObj>
              </mc:Choice>
              <mc:Fallback>
                <p:oleObj name="Equation" r:id="rId12" imgW="2730500" imgH="5842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1700" y="3581400"/>
                        <a:ext cx="2730500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7659" name="Object 11"/>
          <p:cNvGraphicFramePr>
            <a:graphicFrameLocks noChangeAspect="1"/>
          </p:cNvGraphicFramePr>
          <p:nvPr/>
        </p:nvGraphicFramePr>
        <p:xfrm>
          <a:off x="1752600" y="4584700"/>
          <a:ext cx="1422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49" name="Equation" r:id="rId14" imgW="1422400" imgH="406400" progId="Equation.DSMT4">
                  <p:embed/>
                </p:oleObj>
              </mc:Choice>
              <mc:Fallback>
                <p:oleObj name="Equation" r:id="rId14" imgW="1422400" imgH="4064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4584700"/>
                        <a:ext cx="1422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Footer Placeholder 5"/>
          <p:cNvSpPr>
            <a:spLocks noGrp="1"/>
          </p:cNvSpPr>
          <p:nvPr>
            <p:ph type="ftr" sz="quarter" idx="4294967295"/>
          </p:nvPr>
        </p:nvSpPr>
        <p:spPr bwMode="auto">
          <a:xfrm>
            <a:off x="457200" y="6305550"/>
            <a:ext cx="6324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9pPr>
          </a:lstStyle>
          <a:p>
            <a:pPr algn="l"/>
            <a:r>
              <a:rPr lang="en-US" altLang="en-US" sz="1200" dirty="0">
                <a:latin typeface="Arial" panose="020B0604020202020204" pitchFamily="34" charset="0"/>
              </a:rPr>
              <a:t> © </a:t>
            </a:r>
            <a:r>
              <a:rPr lang="en-US" altLang="en-US" sz="1200" dirty="0" smtClean="0">
                <a:latin typeface="Arial" panose="020B0604020202020204" pitchFamily="34" charset="0"/>
              </a:rPr>
              <a:t>2016 </a:t>
            </a:r>
            <a:r>
              <a:rPr lang="en-US" altLang="en-US" sz="1200" dirty="0">
                <a:latin typeface="Arial" panose="020B0604020202020204" pitchFamily="34" charset="0"/>
              </a:rPr>
              <a:t>Pearson Education, Inc.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9pPr>
          </a:lstStyle>
          <a:p>
            <a:pPr algn="r"/>
            <a:r>
              <a:rPr lang="en-US" altLang="en-US" sz="1200">
                <a:latin typeface="Arial" panose="020B0604020202020204" pitchFamily="34" charset="0"/>
              </a:rPr>
              <a:t>Slide 1.4- </a:t>
            </a:r>
            <a:fld id="{78682179-8C47-49D7-B5B5-5DE377F26DA5}" type="slidenum">
              <a:rPr lang="en-US" altLang="en-US" sz="1200">
                <a:latin typeface="Arial" panose="020B0604020202020204" pitchFamily="34" charset="0"/>
              </a:rPr>
              <a:pPr algn="r"/>
              <a:t>13</a:t>
            </a:fld>
            <a:endParaRPr lang="en-CA" altLang="en-US" sz="1200">
              <a:latin typeface="Arial" panose="020B0604020202020204" pitchFamily="34" charset="0"/>
            </a:endParaRPr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458200" cy="1066800"/>
          </a:xfrm>
        </p:spPr>
        <p:txBody>
          <a:bodyPr/>
          <a:lstStyle/>
          <a:p>
            <a:pPr eaLnBrk="1" hangingPunct="1"/>
            <a:r>
              <a:rPr lang="en-US" altLang="en-US" sz="3100" dirty="0" smtClean="0"/>
              <a:t>PROPERTIES OF THE MATRIX-VECTOR PRODUCT </a:t>
            </a:r>
            <a:r>
              <a:rPr lang="en-US" altLang="en-US" sz="3100" i="1" dirty="0" smtClean="0"/>
              <a:t>A</a:t>
            </a:r>
            <a:r>
              <a:rPr lang="en-US" altLang="en-US" sz="3100" b="1" dirty="0" smtClean="0"/>
              <a:t>x</a:t>
            </a:r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4294967295"/>
          </p:nvPr>
        </p:nvSpPr>
        <p:spPr bwMode="auto">
          <a:xfrm>
            <a:off x="457200" y="6305550"/>
            <a:ext cx="6324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9pPr>
          </a:lstStyle>
          <a:p>
            <a:pPr algn="l"/>
            <a:r>
              <a:rPr lang="en-US" altLang="en-US" sz="1200" dirty="0">
                <a:latin typeface="Arial" panose="020B0604020202020204" pitchFamily="34" charset="0"/>
              </a:rPr>
              <a:t> © </a:t>
            </a:r>
            <a:r>
              <a:rPr lang="en-US" altLang="en-US" sz="1200" dirty="0" smtClean="0">
                <a:latin typeface="Arial" panose="020B0604020202020204" pitchFamily="34" charset="0"/>
              </a:rPr>
              <a:t>2016 </a:t>
            </a:r>
            <a:r>
              <a:rPr lang="en-US" altLang="en-US" sz="1200" dirty="0">
                <a:latin typeface="Arial" panose="020B0604020202020204" pitchFamily="34" charset="0"/>
              </a:rPr>
              <a:t>Pearson Education, Inc.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57200" y="2239234"/>
                <a:ext cx="8458200" cy="1643527"/>
              </a:xfrm>
              <a:prstGeom prst="rect">
                <a:avLst/>
              </a:prstGeom>
              <a:solidFill>
                <a:srgbClr val="EBEBFF"/>
              </a:solidFill>
            </p:spPr>
            <p:txBody>
              <a:bodyPr wrap="square">
                <a:spAutoFit/>
              </a:bodyPr>
              <a:lstStyle/>
              <a:p>
                <a:pPr eaLnBrk="1" hangingPunct="1">
                  <a:lnSpc>
                    <a:spcPct val="90000"/>
                  </a:lnSpc>
                </a:pPr>
                <a:r>
                  <a:rPr lang="en-US" altLang="en-US" sz="2800" dirty="0" smtClean="0">
                    <a:latin typeface="+mn-lt"/>
                  </a:rPr>
                  <a:t>If </a:t>
                </a:r>
                <a:r>
                  <a:rPr lang="en-US" altLang="en-US" sz="2800" i="1" dirty="0">
                    <a:latin typeface="+mn-lt"/>
                  </a:rPr>
                  <a:t>A </a:t>
                </a:r>
                <a:r>
                  <a:rPr lang="en-US" altLang="en-US" sz="2800" dirty="0" smtClean="0">
                    <a:latin typeface="+mn-lt"/>
                  </a:rPr>
                  <a:t>is </a:t>
                </a:r>
                <a:r>
                  <a:rPr lang="en-US" altLang="en-US" sz="2800" dirty="0">
                    <a:latin typeface="+mn-lt"/>
                  </a:rPr>
                  <a:t>an </a:t>
                </a:r>
                <a14:m>
                  <m:oMath xmlns:m="http://schemas.openxmlformats.org/officeDocument/2006/math">
                    <m:r>
                      <a:rPr lang="en-US" altLang="en-US" sz="28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alt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en-US" sz="2800" dirty="0">
                    <a:latin typeface="+mn-lt"/>
                  </a:rPr>
                  <a:t> </a:t>
                </a:r>
                <a:r>
                  <a:rPr lang="en-US" altLang="en-US" sz="2800" dirty="0" smtClean="0">
                    <a:latin typeface="+mn-lt"/>
                  </a:rPr>
                  <a:t> matrix, u and v are vectors in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en-US" sz="2800" dirty="0" smtClean="0">
                    <a:latin typeface="+mn-lt"/>
                  </a:rPr>
                  <a:t>, and c is a scalar, then</a:t>
                </a:r>
                <a:endParaRPr lang="en-US" altLang="en-US" sz="2800" dirty="0">
                  <a:latin typeface="+mn-lt"/>
                </a:endParaRPr>
              </a:p>
              <a:p>
                <a:pPr marL="1371600" lvl="2" indent="-457200" eaLnBrk="1" hangingPunct="1">
                  <a:lnSpc>
                    <a:spcPct val="90000"/>
                  </a:lnSpc>
                  <a:buFont typeface="Wingdings" panose="05000000000000000000" pitchFamily="2" charset="2"/>
                  <a:buAutoNum type="alphaLcPeriod"/>
                </a:pPr>
                <a:r>
                  <a:rPr lang="en-US" altLang="en-US" sz="2800" i="1" dirty="0" smtClean="0">
                    <a:latin typeface="+mn-lt"/>
                  </a:rPr>
                  <a:t>A</a:t>
                </a:r>
                <a:r>
                  <a:rPr lang="en-US" altLang="en-US" sz="2800" dirty="0" smtClean="0">
                    <a:latin typeface="+mn-lt"/>
                  </a:rPr>
                  <a:t>(</a:t>
                </a:r>
                <a:r>
                  <a:rPr lang="en-US" altLang="en-US" sz="2800" b="1" dirty="0" smtClean="0">
                    <a:latin typeface="+mn-lt"/>
                  </a:rPr>
                  <a:t>u</a:t>
                </a:r>
                <a:r>
                  <a:rPr lang="en-US" altLang="en-US" sz="2800" dirty="0" smtClean="0">
                    <a:latin typeface="+mn-lt"/>
                  </a:rPr>
                  <a:t> + </a:t>
                </a:r>
                <a:r>
                  <a:rPr lang="en-US" altLang="en-US" sz="2800" b="1" dirty="0" smtClean="0">
                    <a:latin typeface="+mn-lt"/>
                  </a:rPr>
                  <a:t>v</a:t>
                </a:r>
                <a:r>
                  <a:rPr lang="en-US" altLang="en-US" sz="2800" dirty="0" smtClean="0">
                    <a:latin typeface="+mn-lt"/>
                  </a:rPr>
                  <a:t>) = </a:t>
                </a:r>
                <a:r>
                  <a:rPr lang="en-US" altLang="en-US" sz="2800" i="1" dirty="0" smtClean="0">
                    <a:latin typeface="+mn-lt"/>
                  </a:rPr>
                  <a:t>A</a:t>
                </a:r>
                <a:r>
                  <a:rPr lang="en-US" altLang="en-US" sz="2800" b="1" dirty="0" smtClean="0">
                    <a:latin typeface="+mn-lt"/>
                  </a:rPr>
                  <a:t>u</a:t>
                </a:r>
                <a:r>
                  <a:rPr lang="en-US" altLang="en-US" sz="2800" dirty="0" smtClean="0">
                    <a:latin typeface="+mn-lt"/>
                  </a:rPr>
                  <a:t> + </a:t>
                </a:r>
                <a:r>
                  <a:rPr lang="en-US" altLang="en-US" sz="2800" i="1" dirty="0" smtClean="0">
                    <a:latin typeface="+mn-lt"/>
                  </a:rPr>
                  <a:t>A</a:t>
                </a:r>
                <a:r>
                  <a:rPr lang="en-US" altLang="en-US" sz="2800" b="1" dirty="0" smtClean="0">
                    <a:latin typeface="+mn-lt"/>
                  </a:rPr>
                  <a:t>v</a:t>
                </a:r>
                <a:r>
                  <a:rPr lang="en-US" altLang="en-US" sz="2800" dirty="0" smtClean="0">
                    <a:latin typeface="+mn-lt"/>
                  </a:rPr>
                  <a:t>;</a:t>
                </a:r>
              </a:p>
              <a:p>
                <a:pPr marL="1371600" lvl="2" indent="-457200" eaLnBrk="1" hangingPunct="1">
                  <a:lnSpc>
                    <a:spcPct val="90000"/>
                  </a:lnSpc>
                  <a:buFont typeface="Wingdings" panose="05000000000000000000" pitchFamily="2" charset="2"/>
                  <a:buAutoNum type="alphaLcPeriod"/>
                </a:pPr>
                <a:r>
                  <a:rPr lang="en-US" altLang="en-US" sz="2800" i="1" dirty="0" smtClean="0">
                    <a:latin typeface="+mn-lt"/>
                  </a:rPr>
                  <a:t>A</a:t>
                </a:r>
                <a:r>
                  <a:rPr lang="en-US" altLang="en-US" sz="2800" dirty="0" smtClean="0">
                    <a:latin typeface="+mn-lt"/>
                  </a:rPr>
                  <a:t>(</a:t>
                </a:r>
                <a:r>
                  <a:rPr lang="en-US" altLang="en-US" sz="2800" i="1" dirty="0" smtClean="0">
                    <a:latin typeface="+mn-lt"/>
                  </a:rPr>
                  <a:t>c</a:t>
                </a:r>
                <a:r>
                  <a:rPr lang="en-US" altLang="en-US" sz="2800" b="1" dirty="0" smtClean="0">
                    <a:latin typeface="+mn-lt"/>
                  </a:rPr>
                  <a:t>u</a:t>
                </a:r>
                <a:r>
                  <a:rPr lang="en-US" altLang="en-US" sz="2800" dirty="0" smtClean="0">
                    <a:latin typeface="+mn-lt"/>
                  </a:rPr>
                  <a:t>) = </a:t>
                </a:r>
                <a:r>
                  <a:rPr lang="en-US" altLang="en-US" sz="2800" i="1" dirty="0" smtClean="0">
                    <a:latin typeface="+mn-lt"/>
                  </a:rPr>
                  <a:t>c</a:t>
                </a:r>
                <a:r>
                  <a:rPr lang="en-US" altLang="en-US" sz="2800" dirty="0" smtClean="0">
                    <a:latin typeface="+mn-lt"/>
                  </a:rPr>
                  <a:t>(</a:t>
                </a:r>
                <a:r>
                  <a:rPr lang="en-US" altLang="en-US" sz="2800" i="1" dirty="0" smtClean="0">
                    <a:latin typeface="+mn-lt"/>
                  </a:rPr>
                  <a:t>A</a:t>
                </a:r>
                <a:r>
                  <a:rPr lang="en-US" altLang="en-US" sz="2800" b="1" dirty="0" smtClean="0">
                    <a:latin typeface="+mn-lt"/>
                  </a:rPr>
                  <a:t>u</a:t>
                </a:r>
                <a:r>
                  <a:rPr lang="en-US" altLang="en-US" sz="2800" dirty="0" smtClean="0">
                    <a:latin typeface="+mn-lt"/>
                  </a:rPr>
                  <a:t>).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239234"/>
                <a:ext cx="8458200" cy="1643527"/>
              </a:xfrm>
              <a:prstGeom prst="rect">
                <a:avLst/>
              </a:prstGeom>
              <a:blipFill rotWithShape="0">
                <a:blip r:embed="rId2"/>
                <a:stretch>
                  <a:fillRect l="-1441" t="-6296" r="-360" b="-9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314864" y="1560512"/>
            <a:ext cx="1905000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smtClean="0">
                <a:solidFill>
                  <a:srgbClr val="3366FF"/>
                </a:solidFill>
                <a:latin typeface="+mn-lt"/>
              </a:rPr>
              <a:t>THEOREM 5</a:t>
            </a:r>
            <a:endParaRPr lang="en-US" dirty="0">
              <a:solidFill>
                <a:srgbClr val="3366FF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14864" y="4185144"/>
                <a:ext cx="8458200" cy="19389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09600" lvl="0" indent="-609600" eaLnBrk="1" hangingPunct="1">
                  <a:spcBef>
                    <a:spcPct val="20000"/>
                  </a:spcBef>
                  <a:buClr>
                    <a:srgbClr val="077C97"/>
                  </a:buClr>
                  <a:buFont typeface="Wingdings" panose="05000000000000000000" pitchFamily="2" charset="2"/>
                  <a:buChar char="§"/>
                </a:pPr>
                <a:r>
                  <a:rPr lang="en-US" altLang="en-US" sz="2800" b="1" dirty="0" smtClean="0">
                    <a:solidFill>
                      <a:srgbClr val="000000"/>
                    </a:solidFill>
                    <a:latin typeface="Times New Roman"/>
                  </a:rPr>
                  <a:t>Proof:</a:t>
                </a:r>
                <a:r>
                  <a:rPr lang="en-US" altLang="en-US" sz="2800" dirty="0">
                    <a:solidFill>
                      <a:srgbClr val="000000"/>
                    </a:solidFill>
                    <a:latin typeface="Times New Roman"/>
                  </a:rPr>
                  <a:t> For simplicity, take </a:t>
                </a:r>
                <a:r>
                  <a:rPr lang="en-US" altLang="en-US" sz="2800" i="1" dirty="0" smtClean="0">
                    <a:solidFill>
                      <a:srgbClr val="000000"/>
                    </a:solidFill>
                    <a:latin typeface="Times New Roman"/>
                  </a:rPr>
                  <a:t>n</a:t>
                </a:r>
                <a:r>
                  <a:rPr lang="en-US" altLang="en-US" sz="2800" dirty="0" smtClean="0">
                    <a:solidFill>
                      <a:srgbClr val="000000"/>
                    </a:solidFill>
                    <a:latin typeface="Times New Roman"/>
                  </a:rPr>
                  <a:t> = 3, </a:t>
                </a:r>
                <a:r>
                  <a:rPr lang="en-US" altLang="en-US" sz="2800" i="1" dirty="0" smtClean="0">
                    <a:solidFill>
                      <a:srgbClr val="000000"/>
                    </a:solidFill>
                    <a:latin typeface="Times New Roman"/>
                  </a:rPr>
                  <a:t>A</a:t>
                </a:r>
                <a:r>
                  <a:rPr lang="en-US" altLang="en-US" sz="2800" dirty="0" smtClean="0">
                    <a:solidFill>
                      <a:srgbClr val="000000"/>
                    </a:solidFill>
                    <a:latin typeface="Times New Roman"/>
                  </a:rPr>
                  <a:t> = [a</a:t>
                </a:r>
                <a:r>
                  <a:rPr lang="en-US" altLang="en-US" sz="2800" baseline="-25000" dirty="0" smtClean="0">
                    <a:solidFill>
                      <a:srgbClr val="000000"/>
                    </a:solidFill>
                    <a:latin typeface="Times New Roman"/>
                  </a:rPr>
                  <a:t>1</a:t>
                </a:r>
                <a:r>
                  <a:rPr lang="en-US" altLang="en-US" sz="2800" dirty="0" smtClean="0">
                    <a:solidFill>
                      <a:srgbClr val="000000"/>
                    </a:solidFill>
                    <a:latin typeface="Times New Roman"/>
                  </a:rPr>
                  <a:t>  a</a:t>
                </a:r>
                <a:r>
                  <a:rPr lang="en-US" altLang="en-US" sz="2800" baseline="-25000" dirty="0" smtClean="0">
                    <a:solidFill>
                      <a:srgbClr val="000000"/>
                    </a:solidFill>
                    <a:latin typeface="Times New Roman"/>
                  </a:rPr>
                  <a:t>2</a:t>
                </a:r>
                <a:r>
                  <a:rPr lang="en-US" altLang="en-US" sz="2800" dirty="0" smtClean="0">
                    <a:solidFill>
                      <a:srgbClr val="000000"/>
                    </a:solidFill>
                    <a:latin typeface="Times New Roman"/>
                  </a:rPr>
                  <a:t>  a</a:t>
                </a:r>
                <a:r>
                  <a:rPr lang="en-US" altLang="en-US" sz="2800" baseline="-25000" dirty="0" smtClean="0">
                    <a:solidFill>
                      <a:srgbClr val="000000"/>
                    </a:solidFill>
                    <a:latin typeface="Times New Roman"/>
                  </a:rPr>
                  <a:t>3</a:t>
                </a:r>
                <a:r>
                  <a:rPr lang="en-US" altLang="en-US" sz="2800" dirty="0" smtClean="0">
                    <a:solidFill>
                      <a:srgbClr val="000000"/>
                    </a:solidFill>
                    <a:latin typeface="Times New Roman"/>
                  </a:rPr>
                  <a:t>], and </a:t>
                </a:r>
                <a:r>
                  <a:rPr lang="en-US" altLang="en-US" sz="2800" b="1" dirty="0" smtClean="0">
                    <a:solidFill>
                      <a:srgbClr val="000000"/>
                    </a:solidFill>
                    <a:latin typeface="Times New Roman"/>
                  </a:rPr>
                  <a:t>u</a:t>
                </a:r>
                <a:r>
                  <a:rPr lang="en-US" altLang="en-US" sz="2800" dirty="0">
                    <a:solidFill>
                      <a:srgbClr val="000000"/>
                    </a:solidFill>
                    <a:latin typeface="Times New Roman"/>
                  </a:rPr>
                  <a:t>, </a:t>
                </a:r>
                <a:r>
                  <a:rPr lang="en-US" altLang="en-US" sz="2800" b="1" dirty="0">
                    <a:solidFill>
                      <a:srgbClr val="000000"/>
                    </a:solidFill>
                    <a:latin typeface="Times New Roman"/>
                  </a:rPr>
                  <a:t>v</a:t>
                </a:r>
                <a:r>
                  <a:rPr lang="en-US" altLang="en-US" sz="2800" dirty="0">
                    <a:solidFill>
                      <a:srgbClr val="000000"/>
                    </a:solidFill>
                    <a:latin typeface="Times New Roman"/>
                  </a:rPr>
                  <a:t> </a:t>
                </a:r>
                <a:r>
                  <a:rPr lang="en-US" altLang="en-US" sz="2800" dirty="0" smtClean="0">
                    <a:solidFill>
                      <a:srgbClr val="000000"/>
                    </a:solidFill>
                    <a:latin typeface="Times New Roman"/>
                  </a:rPr>
                  <a:t>in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8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altLang="en-US" sz="2800" dirty="0">
                    <a:solidFill>
                      <a:srgbClr val="000000"/>
                    </a:solidFill>
                    <a:latin typeface="Times New Roman"/>
                  </a:rPr>
                  <a:t> . </a:t>
                </a:r>
              </a:p>
              <a:p>
                <a:pPr marL="609600" lvl="0" indent="-609600" eaLnBrk="1" hangingPunct="1">
                  <a:spcBef>
                    <a:spcPct val="20000"/>
                  </a:spcBef>
                  <a:buClr>
                    <a:srgbClr val="077C97"/>
                  </a:buClr>
                  <a:buFont typeface="Wingdings" panose="05000000000000000000" pitchFamily="2" charset="2"/>
                  <a:buChar char="§"/>
                </a:pPr>
                <a:r>
                  <a:rPr lang="en-US" altLang="en-US" sz="2800" dirty="0">
                    <a:solidFill>
                      <a:srgbClr val="000000"/>
                    </a:solidFill>
                    <a:latin typeface="Times New Roman"/>
                  </a:rPr>
                  <a:t>For </a:t>
                </a:r>
                <a:r>
                  <a:rPr lang="en-US" altLang="en-US" sz="2800" i="1" dirty="0" err="1">
                    <a:solidFill>
                      <a:srgbClr val="000000"/>
                    </a:solidFill>
                    <a:latin typeface="Times New Roman"/>
                  </a:rPr>
                  <a:t>i</a:t>
                </a:r>
                <a:r>
                  <a:rPr lang="en-US" altLang="en-US" sz="2800" dirty="0" smtClean="0">
                    <a:solidFill>
                      <a:srgbClr val="000000"/>
                    </a:solidFill>
                    <a:latin typeface="Times New Roman"/>
                  </a:rPr>
                  <a:t> = 1, 2, 3, </a:t>
                </a:r>
                <a:r>
                  <a:rPr lang="en-US" altLang="en-US" sz="2800" dirty="0">
                    <a:solidFill>
                      <a:srgbClr val="000000"/>
                    </a:solidFill>
                    <a:latin typeface="Times New Roman"/>
                  </a:rPr>
                  <a:t>let </a:t>
                </a:r>
                <a:r>
                  <a:rPr lang="en-US" altLang="en-US" sz="2800" i="1" dirty="0" err="1">
                    <a:solidFill>
                      <a:srgbClr val="000000"/>
                    </a:solidFill>
                    <a:latin typeface="Times New Roman"/>
                  </a:rPr>
                  <a:t>u</a:t>
                </a:r>
                <a:r>
                  <a:rPr lang="en-US" altLang="en-US" sz="2800" i="1" baseline="-25000" dirty="0" err="1">
                    <a:solidFill>
                      <a:srgbClr val="000000"/>
                    </a:solidFill>
                    <a:latin typeface="Times New Roman"/>
                  </a:rPr>
                  <a:t>i</a:t>
                </a:r>
                <a:r>
                  <a:rPr lang="en-US" altLang="en-US" sz="2800" dirty="0">
                    <a:solidFill>
                      <a:srgbClr val="000000"/>
                    </a:solidFill>
                    <a:latin typeface="Times New Roman"/>
                  </a:rPr>
                  <a:t> and </a:t>
                </a:r>
                <a:r>
                  <a:rPr lang="en-US" altLang="en-US" sz="2800" i="1" dirty="0">
                    <a:solidFill>
                      <a:srgbClr val="000000"/>
                    </a:solidFill>
                    <a:latin typeface="Times New Roman"/>
                  </a:rPr>
                  <a:t>v</a:t>
                </a:r>
                <a:r>
                  <a:rPr lang="en-US" altLang="en-US" sz="2800" i="1" baseline="-25000" dirty="0">
                    <a:solidFill>
                      <a:srgbClr val="000000"/>
                    </a:solidFill>
                    <a:latin typeface="Times New Roman"/>
                  </a:rPr>
                  <a:t>i</a:t>
                </a:r>
                <a:r>
                  <a:rPr lang="en-US" altLang="en-US" sz="2800" dirty="0">
                    <a:solidFill>
                      <a:srgbClr val="000000"/>
                    </a:solidFill>
                    <a:latin typeface="Times New Roman"/>
                  </a:rPr>
                  <a:t> be the </a:t>
                </a:r>
                <a:r>
                  <a:rPr lang="en-US" altLang="en-US" sz="2800" i="1" dirty="0" err="1">
                    <a:solidFill>
                      <a:srgbClr val="000000"/>
                    </a:solidFill>
                    <a:latin typeface="Times New Roman"/>
                  </a:rPr>
                  <a:t>i</a:t>
                </a:r>
                <a:r>
                  <a:rPr lang="en-US" altLang="en-US" sz="2800" dirty="0" err="1">
                    <a:solidFill>
                      <a:srgbClr val="000000"/>
                    </a:solidFill>
                    <a:latin typeface="Times New Roman"/>
                  </a:rPr>
                  <a:t>th</a:t>
                </a:r>
                <a:r>
                  <a:rPr lang="en-US" altLang="en-US" sz="2800" dirty="0">
                    <a:solidFill>
                      <a:srgbClr val="000000"/>
                    </a:solidFill>
                    <a:latin typeface="Times New Roman"/>
                  </a:rPr>
                  <a:t> entries in </a:t>
                </a:r>
                <a:r>
                  <a:rPr lang="en-US" altLang="en-US" sz="2800" b="1" dirty="0">
                    <a:solidFill>
                      <a:srgbClr val="000000"/>
                    </a:solidFill>
                    <a:latin typeface="Times New Roman"/>
                  </a:rPr>
                  <a:t>u</a:t>
                </a:r>
                <a:r>
                  <a:rPr lang="en-US" altLang="en-US" sz="2800" dirty="0">
                    <a:solidFill>
                      <a:srgbClr val="000000"/>
                    </a:solidFill>
                    <a:latin typeface="Times New Roman"/>
                  </a:rPr>
                  <a:t> and </a:t>
                </a:r>
                <a:r>
                  <a:rPr lang="en-US" altLang="en-US" sz="2800" b="1" dirty="0">
                    <a:solidFill>
                      <a:srgbClr val="000000"/>
                    </a:solidFill>
                    <a:latin typeface="Times New Roman"/>
                  </a:rPr>
                  <a:t>v</a:t>
                </a:r>
                <a:r>
                  <a:rPr lang="en-US" altLang="en-US" sz="2800" dirty="0">
                    <a:solidFill>
                      <a:srgbClr val="000000"/>
                    </a:solidFill>
                    <a:latin typeface="Times New Roman"/>
                  </a:rPr>
                  <a:t>, respectively.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864" y="4185144"/>
                <a:ext cx="8458200" cy="1938929"/>
              </a:xfrm>
              <a:prstGeom prst="rect">
                <a:avLst/>
              </a:prstGeom>
              <a:blipFill rotWithShape="0">
                <a:blip r:embed="rId3"/>
                <a:stretch>
                  <a:fillRect l="-1298" t="-3459" r="-649" b="-59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825416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9pPr>
          </a:lstStyle>
          <a:p>
            <a:pPr algn="r"/>
            <a:r>
              <a:rPr lang="en-US" altLang="en-US" sz="1200">
                <a:latin typeface="Arial" panose="020B0604020202020204" pitchFamily="34" charset="0"/>
              </a:rPr>
              <a:t>Slide 1.4- </a:t>
            </a:r>
            <a:fld id="{A7E74677-3FF6-4271-9956-461EB0AF0F56}" type="slidenum">
              <a:rPr lang="en-US" altLang="en-US" sz="1200">
                <a:latin typeface="Arial" panose="020B0604020202020204" pitchFamily="34" charset="0"/>
              </a:rPr>
              <a:pPr algn="r"/>
              <a:t>14</a:t>
            </a:fld>
            <a:endParaRPr lang="en-CA" altLang="en-US" sz="1200">
              <a:latin typeface="Arial" panose="020B0604020202020204" pitchFamily="34" charset="0"/>
            </a:endParaRPr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712200" cy="1066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PROPERTIES OF THE MATRIX-VECTOR PRODUCT </a:t>
            </a:r>
            <a:r>
              <a:rPr lang="en-US" altLang="en-US" i="1" dirty="0" smtClean="0"/>
              <a:t>A</a:t>
            </a:r>
            <a:r>
              <a:rPr lang="en-US" altLang="en-US" b="1" dirty="0" smtClean="0"/>
              <a:t>x</a:t>
            </a:r>
          </a:p>
        </p:txBody>
      </p:sp>
      <p:sp>
        <p:nvSpPr>
          <p:cNvPr id="66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686800" cy="5334000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To prove statement (a), compute                 as a linear combination of the columns of </a:t>
            </a:r>
            <a:r>
              <a:rPr lang="en-US" altLang="en-US" sz="2800" i="1" dirty="0" smtClean="0"/>
              <a:t>A</a:t>
            </a:r>
            <a:r>
              <a:rPr lang="en-US" altLang="en-US" sz="2800" dirty="0" smtClean="0"/>
              <a:t> using the entries in   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800" dirty="0" smtClean="0"/>
              <a:t>              as weights.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800" dirty="0" smtClean="0"/>
          </a:p>
        </p:txBody>
      </p:sp>
      <p:graphicFrame>
        <p:nvGraphicFramePr>
          <p:cNvPr id="668676" name="Object 4"/>
          <p:cNvGraphicFramePr>
            <a:graphicFrameLocks noChangeAspect="1"/>
          </p:cNvGraphicFramePr>
          <p:nvPr/>
        </p:nvGraphicFramePr>
        <p:xfrm>
          <a:off x="5562600" y="1206500"/>
          <a:ext cx="13843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3" name="Equation" r:id="rId3" imgW="1384300" imgH="431800" progId="Equation.DSMT4">
                  <p:embed/>
                </p:oleObj>
              </mc:Choice>
              <mc:Fallback>
                <p:oleObj name="Equation" r:id="rId3" imgW="1384300" imgH="4318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1206500"/>
                        <a:ext cx="13843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8677" name="Object 5"/>
          <p:cNvGraphicFramePr>
            <a:graphicFrameLocks noChangeAspect="1"/>
          </p:cNvGraphicFramePr>
          <p:nvPr/>
        </p:nvGraphicFramePr>
        <p:xfrm>
          <a:off x="914400" y="2209800"/>
          <a:ext cx="838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4" name="Equation" r:id="rId5" imgW="838200" imgH="279400" progId="Equation.DSMT4">
                  <p:embed/>
                </p:oleObj>
              </mc:Choice>
              <mc:Fallback>
                <p:oleObj name="Equation" r:id="rId5" imgW="838200" imgH="2794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209800"/>
                        <a:ext cx="8382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8678" name="Object 6"/>
          <p:cNvGraphicFramePr>
            <a:graphicFrameLocks noChangeAspect="1"/>
          </p:cNvGraphicFramePr>
          <p:nvPr/>
        </p:nvGraphicFramePr>
        <p:xfrm>
          <a:off x="457200" y="2286000"/>
          <a:ext cx="5232400" cy="1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5" name="Equation" r:id="rId7" imgW="5232400" imgH="1778000" progId="Equation.DSMT4">
                  <p:embed/>
                </p:oleObj>
              </mc:Choice>
              <mc:Fallback>
                <p:oleObj name="Equation" r:id="rId7" imgW="5232400" imgH="17780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286000"/>
                        <a:ext cx="5232400" cy="177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8679" name="Object 7"/>
          <p:cNvGraphicFramePr>
            <a:graphicFrameLocks noChangeAspect="1"/>
          </p:cNvGraphicFramePr>
          <p:nvPr/>
        </p:nvGraphicFramePr>
        <p:xfrm>
          <a:off x="1828800" y="4267200"/>
          <a:ext cx="5867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6" name="Equation" r:id="rId9" imgW="5867400" imgH="482600" progId="Equation.DSMT4">
                  <p:embed/>
                </p:oleObj>
              </mc:Choice>
              <mc:Fallback>
                <p:oleObj name="Equation" r:id="rId9" imgW="5867400" imgH="4826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4267200"/>
                        <a:ext cx="58674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8680" name="Line 8"/>
          <p:cNvSpPr>
            <a:spLocks noChangeShapeType="1"/>
          </p:cNvSpPr>
          <p:nvPr/>
        </p:nvSpPr>
        <p:spPr bwMode="auto">
          <a:xfrm>
            <a:off x="2743200" y="4114800"/>
            <a:ext cx="0" cy="228600"/>
          </a:xfrm>
          <a:prstGeom prst="line">
            <a:avLst/>
          </a:prstGeom>
          <a:noFill/>
          <a:ln w="9525">
            <a:solidFill>
              <a:srgbClr val="007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8681" name="Line 9"/>
          <p:cNvSpPr>
            <a:spLocks noChangeShapeType="1"/>
          </p:cNvSpPr>
          <p:nvPr/>
        </p:nvSpPr>
        <p:spPr bwMode="auto">
          <a:xfrm>
            <a:off x="4724400" y="4114800"/>
            <a:ext cx="0" cy="228600"/>
          </a:xfrm>
          <a:prstGeom prst="line">
            <a:avLst/>
          </a:prstGeom>
          <a:noFill/>
          <a:ln w="9525">
            <a:solidFill>
              <a:srgbClr val="007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8682" name="Line 10"/>
          <p:cNvSpPr>
            <a:spLocks noChangeShapeType="1"/>
          </p:cNvSpPr>
          <p:nvPr/>
        </p:nvSpPr>
        <p:spPr bwMode="auto">
          <a:xfrm>
            <a:off x="6705600" y="4114800"/>
            <a:ext cx="0" cy="228600"/>
          </a:xfrm>
          <a:prstGeom prst="line">
            <a:avLst/>
          </a:prstGeom>
          <a:noFill/>
          <a:ln w="9525">
            <a:solidFill>
              <a:srgbClr val="007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8683" name="Line 11"/>
          <p:cNvSpPr>
            <a:spLocks noChangeShapeType="1"/>
          </p:cNvSpPr>
          <p:nvPr/>
        </p:nvSpPr>
        <p:spPr bwMode="auto">
          <a:xfrm>
            <a:off x="2743200" y="4114800"/>
            <a:ext cx="4267200" cy="0"/>
          </a:xfrm>
          <a:prstGeom prst="line">
            <a:avLst/>
          </a:prstGeom>
          <a:noFill/>
          <a:ln w="9525">
            <a:solidFill>
              <a:srgbClr val="007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8684" name="Line 12"/>
          <p:cNvSpPr>
            <a:spLocks noChangeShapeType="1"/>
          </p:cNvSpPr>
          <p:nvPr/>
        </p:nvSpPr>
        <p:spPr bwMode="auto">
          <a:xfrm flipV="1">
            <a:off x="3505200" y="4648200"/>
            <a:ext cx="0" cy="228600"/>
          </a:xfrm>
          <a:prstGeom prst="line">
            <a:avLst/>
          </a:prstGeom>
          <a:noFill/>
          <a:ln w="9525">
            <a:solidFill>
              <a:srgbClr val="007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8685" name="Line 13"/>
          <p:cNvSpPr>
            <a:spLocks noChangeShapeType="1"/>
          </p:cNvSpPr>
          <p:nvPr/>
        </p:nvSpPr>
        <p:spPr bwMode="auto">
          <a:xfrm flipV="1">
            <a:off x="5486400" y="4648200"/>
            <a:ext cx="0" cy="228600"/>
          </a:xfrm>
          <a:prstGeom prst="line">
            <a:avLst/>
          </a:prstGeom>
          <a:noFill/>
          <a:ln w="9525">
            <a:solidFill>
              <a:srgbClr val="007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8686" name="Line 14"/>
          <p:cNvSpPr>
            <a:spLocks noChangeShapeType="1"/>
          </p:cNvSpPr>
          <p:nvPr/>
        </p:nvSpPr>
        <p:spPr bwMode="auto">
          <a:xfrm flipV="1">
            <a:off x="7467600" y="4648200"/>
            <a:ext cx="0" cy="228600"/>
          </a:xfrm>
          <a:prstGeom prst="line">
            <a:avLst/>
          </a:prstGeom>
          <a:noFill/>
          <a:ln w="9525">
            <a:solidFill>
              <a:srgbClr val="007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8687" name="Line 15"/>
          <p:cNvSpPr>
            <a:spLocks noChangeShapeType="1"/>
          </p:cNvSpPr>
          <p:nvPr/>
        </p:nvSpPr>
        <p:spPr bwMode="auto">
          <a:xfrm>
            <a:off x="3505200" y="4876800"/>
            <a:ext cx="4267200" cy="0"/>
          </a:xfrm>
          <a:prstGeom prst="line">
            <a:avLst/>
          </a:prstGeom>
          <a:noFill/>
          <a:ln w="9525">
            <a:solidFill>
              <a:srgbClr val="007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8688" name="Text Box 16" descr="Pink tissue paper"/>
          <p:cNvSpPr txBox="1">
            <a:spLocks noChangeArrowheads="1"/>
          </p:cNvSpPr>
          <p:nvPr/>
        </p:nvSpPr>
        <p:spPr bwMode="auto">
          <a:xfrm>
            <a:off x="7086600" y="3886200"/>
            <a:ext cx="2057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11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007FFF"/>
                </a:solidFill>
                <a:latin typeface="Times New Roman" panose="02020603050405020304" pitchFamily="18" charset="0"/>
              </a:rPr>
              <a:t>Entries in</a:t>
            </a:r>
            <a:r>
              <a:rPr lang="en-US" altLang="en-US" sz="2000">
                <a:latin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668689" name="Object 17"/>
          <p:cNvGraphicFramePr>
            <a:graphicFrameLocks noChangeAspect="1"/>
          </p:cNvGraphicFramePr>
          <p:nvPr/>
        </p:nvGraphicFramePr>
        <p:xfrm>
          <a:off x="8229600" y="3962400"/>
          <a:ext cx="6350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7" name="Equation" r:id="rId12" imgW="634725" imgH="228501" progId="Equation.DSMT4">
                  <p:embed/>
                </p:oleObj>
              </mc:Choice>
              <mc:Fallback>
                <p:oleObj name="Equation" r:id="rId12" imgW="634725" imgH="228501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29600" y="3962400"/>
                        <a:ext cx="6350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8690" name="Text Box 18" descr="Pink tissue paper"/>
          <p:cNvSpPr txBox="1">
            <a:spLocks noChangeArrowheads="1"/>
          </p:cNvSpPr>
          <p:nvPr/>
        </p:nvSpPr>
        <p:spPr bwMode="auto">
          <a:xfrm>
            <a:off x="7467600" y="4876800"/>
            <a:ext cx="2133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11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007FFF"/>
                </a:solidFill>
                <a:latin typeface="Times New Roman" panose="02020603050405020304" pitchFamily="18" charset="0"/>
              </a:rPr>
              <a:t>Columns of </a:t>
            </a:r>
            <a:r>
              <a:rPr lang="en-US" altLang="en-US" sz="2000" i="1">
                <a:solidFill>
                  <a:srgbClr val="007FFF"/>
                </a:solidFill>
                <a:latin typeface="Times New Roman" panose="02020603050405020304" pitchFamily="18" charset="0"/>
              </a:rPr>
              <a:t>A</a:t>
            </a:r>
          </a:p>
        </p:txBody>
      </p:sp>
      <p:graphicFrame>
        <p:nvGraphicFramePr>
          <p:cNvPr id="668691" name="Object 19"/>
          <p:cNvGraphicFramePr>
            <a:graphicFrameLocks noChangeAspect="1"/>
          </p:cNvGraphicFramePr>
          <p:nvPr/>
        </p:nvGraphicFramePr>
        <p:xfrm>
          <a:off x="1828800" y="5181600"/>
          <a:ext cx="64516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8" name="Equation" r:id="rId14" imgW="6451600" imgH="482600" progId="Equation.DSMT4">
                  <p:embed/>
                </p:oleObj>
              </mc:Choice>
              <mc:Fallback>
                <p:oleObj name="Equation" r:id="rId14" imgW="6451600" imgH="48260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5181600"/>
                        <a:ext cx="64516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8692" name="Object 20"/>
          <p:cNvGraphicFramePr>
            <a:graphicFrameLocks noChangeAspect="1"/>
          </p:cNvGraphicFramePr>
          <p:nvPr/>
        </p:nvGraphicFramePr>
        <p:xfrm>
          <a:off x="1828800" y="5943600"/>
          <a:ext cx="17018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9" name="Equation" r:id="rId16" imgW="1701800" imgH="342900" progId="Equation.DSMT4">
                  <p:embed/>
                </p:oleObj>
              </mc:Choice>
              <mc:Fallback>
                <p:oleObj name="Equation" r:id="rId16" imgW="1701800" imgH="34290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5943600"/>
                        <a:ext cx="17018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Footer Placeholder 5"/>
          <p:cNvSpPr>
            <a:spLocks noGrp="1"/>
          </p:cNvSpPr>
          <p:nvPr>
            <p:ph type="ftr" sz="quarter" idx="4294967295"/>
          </p:nvPr>
        </p:nvSpPr>
        <p:spPr bwMode="auto">
          <a:xfrm>
            <a:off x="457200" y="6305550"/>
            <a:ext cx="6324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9pPr>
          </a:lstStyle>
          <a:p>
            <a:pPr algn="l"/>
            <a:r>
              <a:rPr lang="en-US" altLang="en-US" sz="1200" dirty="0">
                <a:latin typeface="Arial" panose="020B0604020202020204" pitchFamily="34" charset="0"/>
              </a:rPr>
              <a:t> © </a:t>
            </a:r>
            <a:r>
              <a:rPr lang="en-US" altLang="en-US" sz="1200" dirty="0" smtClean="0">
                <a:latin typeface="Arial" panose="020B0604020202020204" pitchFamily="34" charset="0"/>
              </a:rPr>
              <a:t>2016 </a:t>
            </a:r>
            <a:r>
              <a:rPr lang="en-US" altLang="en-US" sz="1200" dirty="0">
                <a:latin typeface="Arial" panose="020B0604020202020204" pitchFamily="34" charset="0"/>
              </a:rPr>
              <a:t>Pearson Education, Inc.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9pPr>
          </a:lstStyle>
          <a:p>
            <a:pPr algn="r"/>
            <a:r>
              <a:rPr lang="en-US" altLang="en-US" sz="1200">
                <a:latin typeface="Arial" panose="020B0604020202020204" pitchFamily="34" charset="0"/>
              </a:rPr>
              <a:t>Slide 1.4- </a:t>
            </a:r>
            <a:fld id="{BF50488A-4DB5-4BAD-B25E-DCA99BF729C2}" type="slidenum">
              <a:rPr lang="en-US" altLang="en-US" sz="1200">
                <a:latin typeface="Arial" panose="020B0604020202020204" pitchFamily="34" charset="0"/>
              </a:rPr>
              <a:pPr algn="r"/>
              <a:t>15</a:t>
            </a:fld>
            <a:endParaRPr lang="en-CA" altLang="en-US" sz="1200">
              <a:latin typeface="Arial" panose="020B0604020202020204" pitchFamily="34" charset="0"/>
            </a:endParaRPr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915400" cy="1066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PROPERTIES OF THE MATRIX-VECTOR PRODUCT </a:t>
            </a:r>
            <a:r>
              <a:rPr lang="en-US" altLang="en-US" i="1" dirty="0" smtClean="0"/>
              <a:t>A</a:t>
            </a:r>
            <a:r>
              <a:rPr lang="en-US" altLang="en-US" b="1" dirty="0" smtClean="0"/>
              <a:t>x</a:t>
            </a:r>
          </a:p>
        </p:txBody>
      </p:sp>
      <p:sp>
        <p:nvSpPr>
          <p:cNvPr id="66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915400" cy="4572000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To prove statement (b), compute            as a linear combination of the columns of </a:t>
            </a:r>
            <a:r>
              <a:rPr lang="en-US" altLang="en-US" sz="2800" i="1" smtClean="0"/>
              <a:t>A</a:t>
            </a:r>
            <a:r>
              <a:rPr lang="en-US" altLang="en-US" sz="2800" smtClean="0"/>
              <a:t> using the entries in </a:t>
            </a:r>
            <a:r>
              <a:rPr lang="en-US" altLang="en-US" sz="2800" i="1" smtClean="0"/>
              <a:t>c</a:t>
            </a:r>
            <a:r>
              <a:rPr lang="en-US" altLang="en-US" sz="2800" b="1" smtClean="0"/>
              <a:t>u</a:t>
            </a:r>
            <a:r>
              <a:rPr lang="en-US" altLang="en-US" sz="2800" smtClean="0"/>
              <a:t> as weights.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800" smtClean="0"/>
          </a:p>
        </p:txBody>
      </p:sp>
      <p:graphicFrame>
        <p:nvGraphicFramePr>
          <p:cNvPr id="669700" name="Object 4"/>
          <p:cNvGraphicFramePr>
            <a:graphicFrameLocks noChangeAspect="1"/>
          </p:cNvGraphicFramePr>
          <p:nvPr/>
        </p:nvGraphicFramePr>
        <p:xfrm>
          <a:off x="5334000" y="1676400"/>
          <a:ext cx="91440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65" name="Equation" r:id="rId3" imgW="965200" imgH="431800" progId="Equation.DSMT4">
                  <p:embed/>
                </p:oleObj>
              </mc:Choice>
              <mc:Fallback>
                <p:oleObj name="Equation" r:id="rId3" imgW="965200" imgH="4318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1676400"/>
                        <a:ext cx="914400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9701" name="Object 5"/>
          <p:cNvGraphicFramePr>
            <a:graphicFrameLocks noChangeAspect="1"/>
          </p:cNvGraphicFramePr>
          <p:nvPr/>
        </p:nvGraphicFramePr>
        <p:xfrm>
          <a:off x="228600" y="2743200"/>
          <a:ext cx="8801100" cy="1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66" name="Equation" r:id="rId5" imgW="8801100" imgH="1778000" progId="Equation.DSMT4">
                  <p:embed/>
                </p:oleObj>
              </mc:Choice>
              <mc:Fallback>
                <p:oleObj name="Equation" r:id="rId5" imgW="8801100" imgH="17780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743200"/>
                        <a:ext cx="8801100" cy="177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9702" name="Object 6"/>
          <p:cNvGraphicFramePr>
            <a:graphicFrameLocks noChangeAspect="1"/>
          </p:cNvGraphicFramePr>
          <p:nvPr/>
        </p:nvGraphicFramePr>
        <p:xfrm>
          <a:off x="1219200" y="4572000"/>
          <a:ext cx="43815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67" name="Equation" r:id="rId7" imgW="4381500" imgH="482600" progId="Equation.DSMT4">
                  <p:embed/>
                </p:oleObj>
              </mc:Choice>
              <mc:Fallback>
                <p:oleObj name="Equation" r:id="rId7" imgW="4381500" imgH="4826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4572000"/>
                        <a:ext cx="43815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9703" name="Object 7"/>
          <p:cNvGraphicFramePr>
            <a:graphicFrameLocks noChangeAspect="1"/>
          </p:cNvGraphicFramePr>
          <p:nvPr/>
        </p:nvGraphicFramePr>
        <p:xfrm>
          <a:off x="1219200" y="5257800"/>
          <a:ext cx="34417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68" name="Equation" r:id="rId9" imgW="3441700" imgH="482600" progId="Equation.DSMT4">
                  <p:embed/>
                </p:oleObj>
              </mc:Choice>
              <mc:Fallback>
                <p:oleObj name="Equation" r:id="rId9" imgW="3441700" imgH="4826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5257800"/>
                        <a:ext cx="34417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9704" name="Object 8"/>
          <p:cNvGraphicFramePr>
            <a:graphicFrameLocks noChangeAspect="1"/>
          </p:cNvGraphicFramePr>
          <p:nvPr/>
        </p:nvGraphicFramePr>
        <p:xfrm>
          <a:off x="1219200" y="5867400"/>
          <a:ext cx="12954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69" name="Equation" r:id="rId11" imgW="1295400" imgH="431800" progId="Equation.DSMT4">
                  <p:embed/>
                </p:oleObj>
              </mc:Choice>
              <mc:Fallback>
                <p:oleObj name="Equation" r:id="rId11" imgW="1295400" imgH="4318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5867400"/>
                        <a:ext cx="12954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Footer Placeholder 5"/>
          <p:cNvSpPr>
            <a:spLocks noGrp="1"/>
          </p:cNvSpPr>
          <p:nvPr>
            <p:ph type="ftr" sz="quarter" idx="4294967295"/>
          </p:nvPr>
        </p:nvSpPr>
        <p:spPr bwMode="auto">
          <a:xfrm>
            <a:off x="457200" y="6305550"/>
            <a:ext cx="6324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9pPr>
          </a:lstStyle>
          <a:p>
            <a:pPr algn="l"/>
            <a:r>
              <a:rPr lang="en-US" altLang="en-US" sz="1200" dirty="0">
                <a:latin typeface="Arial" panose="020B0604020202020204" pitchFamily="34" charset="0"/>
              </a:rPr>
              <a:t> © </a:t>
            </a:r>
            <a:r>
              <a:rPr lang="en-US" altLang="en-US" sz="1200" dirty="0" smtClean="0">
                <a:latin typeface="Arial" panose="020B0604020202020204" pitchFamily="34" charset="0"/>
              </a:rPr>
              <a:t>2016 </a:t>
            </a:r>
            <a:r>
              <a:rPr lang="en-US" altLang="en-US" sz="1200" dirty="0">
                <a:latin typeface="Arial" panose="020B0604020202020204" pitchFamily="34" charset="0"/>
              </a:rPr>
              <a:t>Pearson Education, Inc.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9pPr>
          </a:lstStyle>
          <a:p>
            <a:pPr algn="r"/>
            <a:r>
              <a:rPr lang="en-US" altLang="en-US" sz="1200">
                <a:latin typeface="Arial" panose="020B0604020202020204" pitchFamily="34" charset="0"/>
              </a:rPr>
              <a:t>Slide 1.4- </a:t>
            </a:r>
            <a:fld id="{AA5E210A-CA07-4AC5-8EE2-7485BF01AA81}" type="slidenum">
              <a:rPr lang="en-US" altLang="en-US" sz="1200">
                <a:latin typeface="Arial" panose="020B0604020202020204" pitchFamily="34" charset="0"/>
              </a:rPr>
              <a:pPr algn="r"/>
              <a:t>2</a:t>
            </a:fld>
            <a:endParaRPr lang="en-CA" altLang="en-US" sz="1200">
              <a:latin typeface="Arial" panose="020B0604020202020204" pitchFamily="34" charset="0"/>
            </a:endParaRPr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MATRIX EQUATION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6424" name="Rectangle 8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143000"/>
                <a:ext cx="8382000" cy="5410200"/>
              </a:xfrm>
            </p:spPr>
            <p:txBody>
              <a:bodyPr/>
              <a:lstStyle/>
              <a:p>
                <a:pPr eaLnBrk="1" hangingPunct="1">
                  <a:lnSpc>
                    <a:spcPct val="90000"/>
                  </a:lnSpc>
                </a:pPr>
                <a:r>
                  <a:rPr lang="en-US" altLang="en-US" sz="2800" b="1" dirty="0" smtClean="0"/>
                  <a:t>Definition:</a:t>
                </a:r>
                <a:r>
                  <a:rPr lang="en-US" altLang="en-US" sz="2800" dirty="0" smtClean="0"/>
                  <a:t> If </a:t>
                </a:r>
                <a:r>
                  <a:rPr lang="en-US" altLang="en-US" sz="2800" i="1" dirty="0" smtClean="0"/>
                  <a:t>A</a:t>
                </a:r>
                <a:r>
                  <a:rPr lang="en-US" altLang="en-US" sz="2800" dirty="0" smtClean="0"/>
                  <a:t> is an           matrix, with columns </a:t>
                </a:r>
                <a:r>
                  <a:rPr lang="en-US" altLang="en-US" sz="2800" b="1" dirty="0" smtClean="0"/>
                  <a:t>a</a:t>
                </a:r>
                <a:r>
                  <a:rPr lang="en-US" altLang="en-US" sz="2800" baseline="-25000" dirty="0" smtClean="0"/>
                  <a:t>1</a:t>
                </a:r>
                <a:r>
                  <a:rPr lang="en-US" altLang="en-US" sz="2800" dirty="0" smtClean="0"/>
                  <a:t>, …, </a:t>
                </a:r>
                <a:r>
                  <a:rPr lang="en-US" altLang="en-US" sz="2800" b="1" dirty="0" smtClean="0"/>
                  <a:t>a</a:t>
                </a:r>
                <a:r>
                  <a:rPr lang="en-US" altLang="en-US" sz="2800" i="1" baseline="-25000" dirty="0" smtClean="0"/>
                  <a:t>n</a:t>
                </a:r>
                <a:r>
                  <a:rPr lang="en-US" altLang="en-US" sz="2800" dirty="0" smtClean="0"/>
                  <a:t>, and if </a:t>
                </a:r>
                <a:r>
                  <a:rPr lang="en-US" altLang="en-US" sz="2800" b="1" dirty="0" smtClean="0"/>
                  <a:t>x</a:t>
                </a:r>
                <a:r>
                  <a:rPr lang="en-US" altLang="en-US" sz="2800" dirty="0" smtClean="0"/>
                  <a:t> is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en-US" sz="2800" dirty="0" smtClean="0"/>
                  <a:t>, then the </a:t>
                </a:r>
                <a:r>
                  <a:rPr lang="en-US" altLang="en-US" sz="2800" b="1" dirty="0" smtClean="0"/>
                  <a:t>product of</a:t>
                </a:r>
                <a:r>
                  <a:rPr lang="en-US" altLang="en-US" sz="2800" dirty="0" smtClean="0"/>
                  <a:t> </a:t>
                </a:r>
                <a:r>
                  <a:rPr lang="en-US" altLang="en-US" sz="2800" i="1" dirty="0" smtClean="0"/>
                  <a:t>A</a:t>
                </a:r>
                <a:r>
                  <a:rPr lang="en-US" altLang="en-US" sz="2800" b="1" dirty="0" smtClean="0"/>
                  <a:t> and x</a:t>
                </a:r>
                <a:r>
                  <a:rPr lang="en-US" altLang="en-US" sz="2800" dirty="0" smtClean="0"/>
                  <a:t>, denoted by </a:t>
                </a:r>
                <a:r>
                  <a:rPr lang="en-US" altLang="en-US" sz="2800" i="1" dirty="0" smtClean="0"/>
                  <a:t>A</a:t>
                </a:r>
                <a:r>
                  <a:rPr lang="en-US" altLang="en-US" sz="2800" b="1" dirty="0" smtClean="0"/>
                  <a:t>x</a:t>
                </a:r>
                <a:r>
                  <a:rPr lang="en-US" altLang="en-US" sz="2800" dirty="0" smtClean="0"/>
                  <a:t>, </a:t>
                </a:r>
                <a:r>
                  <a:rPr lang="en-US" altLang="en-US" sz="2800" b="1" dirty="0" smtClean="0"/>
                  <a:t>is the linear combination of the columns of</a:t>
                </a:r>
                <a:r>
                  <a:rPr lang="en-US" altLang="en-US" sz="2800" dirty="0" smtClean="0"/>
                  <a:t> </a:t>
                </a:r>
                <a:r>
                  <a:rPr lang="en-US" altLang="en-US" sz="2800" i="1" dirty="0" smtClean="0"/>
                  <a:t>A</a:t>
                </a:r>
                <a:r>
                  <a:rPr lang="en-US" altLang="en-US" sz="2800" dirty="0" smtClean="0"/>
                  <a:t> </a:t>
                </a:r>
                <a:r>
                  <a:rPr lang="en-US" altLang="en-US" sz="2800" b="1" dirty="0" smtClean="0"/>
                  <a:t>using the corresponding entries in x as weights</a:t>
                </a:r>
                <a:r>
                  <a:rPr lang="en-US" altLang="en-US" sz="2800" dirty="0" smtClean="0"/>
                  <a:t>; that is,</a:t>
                </a:r>
              </a:p>
              <a:p>
                <a:pPr eaLnBrk="1" hangingPunct="1">
                  <a:lnSpc>
                    <a:spcPct val="90000"/>
                  </a:lnSpc>
                </a:pPr>
                <a:endParaRPr lang="en-US" altLang="en-US" sz="2800" dirty="0" smtClean="0"/>
              </a:p>
              <a:p>
                <a:pPr eaLnBrk="1" hangingPunct="1">
                  <a:lnSpc>
                    <a:spcPct val="90000"/>
                  </a:lnSpc>
                </a:pPr>
                <a:endParaRPr lang="en-US" altLang="en-US" sz="2800" dirty="0" smtClean="0"/>
              </a:p>
              <a:p>
                <a:pPr eaLnBrk="1" hangingPunct="1">
                  <a:lnSpc>
                    <a:spcPct val="90000"/>
                  </a:lnSpc>
                  <a:buFont typeface="Wingdings" panose="05000000000000000000" pitchFamily="2" charset="2"/>
                  <a:buNone/>
                </a:pPr>
                <a:r>
                  <a:rPr lang="en-US" altLang="en-US" sz="2800" dirty="0" smtClean="0"/>
                  <a:t>                                                                                           .</a:t>
                </a:r>
              </a:p>
              <a:p>
                <a:pPr eaLnBrk="1" hangingPunct="1">
                  <a:lnSpc>
                    <a:spcPct val="90000"/>
                  </a:lnSpc>
                </a:pPr>
                <a:endParaRPr lang="en-US" altLang="en-US" sz="2800" dirty="0" smtClean="0"/>
              </a:p>
              <a:p>
                <a:pPr eaLnBrk="1" hangingPunct="1">
                  <a:lnSpc>
                    <a:spcPct val="90000"/>
                  </a:lnSpc>
                </a:pPr>
                <a:endParaRPr lang="en-US" altLang="en-US" sz="2800" dirty="0" smtClean="0"/>
              </a:p>
              <a:p>
                <a:pPr eaLnBrk="1" hangingPunct="1">
                  <a:lnSpc>
                    <a:spcPct val="90000"/>
                  </a:lnSpc>
                </a:pPr>
                <a:r>
                  <a:rPr lang="en-US" altLang="en-US" sz="2800" dirty="0" smtClean="0"/>
                  <a:t>Note that </a:t>
                </a:r>
                <a:r>
                  <a:rPr lang="en-US" altLang="en-US" sz="2800" i="1" dirty="0" smtClean="0"/>
                  <a:t>A</a:t>
                </a:r>
                <a:r>
                  <a:rPr lang="en-US" altLang="en-US" sz="2800" b="1" dirty="0" smtClean="0"/>
                  <a:t>x</a:t>
                </a:r>
                <a:r>
                  <a:rPr lang="en-US" altLang="en-US" sz="2800" dirty="0" smtClean="0"/>
                  <a:t> is defined only if the number of columns of </a:t>
                </a:r>
                <a:r>
                  <a:rPr lang="en-US" altLang="en-US" sz="2800" i="1" dirty="0" smtClean="0"/>
                  <a:t>A</a:t>
                </a:r>
                <a:r>
                  <a:rPr lang="en-US" altLang="en-US" sz="2800" dirty="0" smtClean="0"/>
                  <a:t> equals the number of entries in </a:t>
                </a:r>
                <a:r>
                  <a:rPr lang="en-US" altLang="en-US" sz="2800" b="1" dirty="0" smtClean="0"/>
                  <a:t>x</a:t>
                </a:r>
                <a:r>
                  <a:rPr lang="en-US" altLang="en-US" sz="2800" dirty="0" smtClean="0"/>
                  <a:t>.</a:t>
                </a:r>
              </a:p>
              <a:p>
                <a:pPr eaLnBrk="1" hangingPunct="1">
                  <a:lnSpc>
                    <a:spcPct val="90000"/>
                  </a:lnSpc>
                  <a:buFont typeface="Wingdings" panose="05000000000000000000" pitchFamily="2" charset="2"/>
                  <a:buNone/>
                </a:pPr>
                <a:endParaRPr lang="en-US" altLang="en-US" sz="2800" dirty="0" smtClean="0"/>
              </a:p>
            </p:txBody>
          </p:sp>
        </mc:Choice>
        <mc:Fallback xmlns="">
          <p:sp>
            <p:nvSpPr>
              <p:cNvPr id="316424" name="Rectangle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143000"/>
                <a:ext cx="8382000" cy="5410200"/>
              </a:xfrm>
              <a:blipFill rotWithShape="0">
                <a:blip r:embed="rId4"/>
                <a:stretch>
                  <a:fillRect l="-1236" t="-2029" r="-12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150" name="Object 16"/>
          <p:cNvGraphicFramePr>
            <a:graphicFrameLocks noChangeAspect="1"/>
          </p:cNvGraphicFramePr>
          <p:nvPr/>
        </p:nvGraphicFramePr>
        <p:xfrm>
          <a:off x="3733800" y="609600"/>
          <a:ext cx="11430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4" name="Equation" r:id="rId5" imgW="1143000" imgH="355600" progId="Equation.DSMT4">
                  <p:embed/>
                </p:oleObj>
              </mc:Choice>
              <mc:Fallback>
                <p:oleObj name="Equation" r:id="rId5" imgW="1143000" imgH="35560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609600"/>
                        <a:ext cx="11430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6433" name="Object 17"/>
          <p:cNvGraphicFramePr>
            <a:graphicFrameLocks noChangeAspect="1"/>
          </p:cNvGraphicFramePr>
          <p:nvPr/>
        </p:nvGraphicFramePr>
        <p:xfrm>
          <a:off x="3962400" y="1282700"/>
          <a:ext cx="8636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5" name="Equation" r:id="rId7" imgW="863225" imgH="253890" progId="Equation.DSMT4">
                  <p:embed/>
                </p:oleObj>
              </mc:Choice>
              <mc:Fallback>
                <p:oleObj name="Equation" r:id="rId7" imgW="863225" imgH="25389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1282700"/>
                        <a:ext cx="863600" cy="25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6435" name="Object 19"/>
          <p:cNvGraphicFramePr>
            <a:graphicFrameLocks noChangeAspect="1"/>
          </p:cNvGraphicFramePr>
          <p:nvPr/>
        </p:nvGraphicFramePr>
        <p:xfrm>
          <a:off x="533400" y="3149600"/>
          <a:ext cx="8089900" cy="238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6" name="Equation" r:id="rId9" imgW="8089900" imgH="2387600" progId="Equation.DSMT4">
                  <p:embed/>
                </p:oleObj>
              </mc:Choice>
              <mc:Fallback>
                <p:oleObj name="Equation" r:id="rId9" imgW="8089900" imgH="238760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149600"/>
                        <a:ext cx="8089900" cy="238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Footer Placeholder 5"/>
          <p:cNvSpPr>
            <a:spLocks noGrp="1"/>
          </p:cNvSpPr>
          <p:nvPr>
            <p:ph type="ftr" sz="quarter" idx="4294967295"/>
          </p:nvPr>
        </p:nvSpPr>
        <p:spPr bwMode="auto">
          <a:xfrm>
            <a:off x="457200" y="6305550"/>
            <a:ext cx="6324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9pPr>
          </a:lstStyle>
          <a:p>
            <a:pPr algn="l"/>
            <a:r>
              <a:rPr lang="en-US" altLang="en-US" sz="1200" dirty="0">
                <a:latin typeface="Arial" panose="020B0604020202020204" pitchFamily="34" charset="0"/>
              </a:rPr>
              <a:t> © </a:t>
            </a:r>
            <a:r>
              <a:rPr lang="en-US" altLang="en-US" sz="1200" dirty="0" smtClean="0">
                <a:latin typeface="Arial" panose="020B0604020202020204" pitchFamily="34" charset="0"/>
              </a:rPr>
              <a:t>2016 </a:t>
            </a:r>
            <a:r>
              <a:rPr lang="en-US" altLang="en-US" sz="1200" dirty="0">
                <a:latin typeface="Arial" panose="020B0604020202020204" pitchFamily="34" charset="0"/>
              </a:rPr>
              <a:t>Pearson Education, Inc.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9pPr>
          </a:lstStyle>
          <a:p>
            <a:pPr algn="r"/>
            <a:r>
              <a:rPr lang="en-US" altLang="en-US" sz="1200">
                <a:latin typeface="Arial" panose="020B0604020202020204" pitchFamily="34" charset="0"/>
              </a:rPr>
              <a:t>Slide 1.4- </a:t>
            </a:r>
            <a:fld id="{02E2DF39-B02E-495A-A371-3E29E5778ED5}" type="slidenum">
              <a:rPr lang="en-US" altLang="en-US" sz="1200">
                <a:latin typeface="Arial" panose="020B0604020202020204" pitchFamily="34" charset="0"/>
              </a:rPr>
              <a:pPr algn="r"/>
              <a:t>3</a:t>
            </a:fld>
            <a:endParaRPr lang="en-CA" altLang="en-US" sz="1200">
              <a:latin typeface="Arial" panose="020B0604020202020204" pitchFamily="34" charset="0"/>
            </a:endParaRPr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MATRIX EQUATION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3318" name="Rectangle 6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eaLnBrk="1" hangingPunct="1"/>
                <a:r>
                  <a:rPr lang="en-US" altLang="en-US" sz="2800" b="1" dirty="0" smtClean="0"/>
                  <a:t>Example 2:</a:t>
                </a:r>
                <a:r>
                  <a:rPr lang="en-US" altLang="en-US" sz="2800" dirty="0" smtClean="0"/>
                  <a:t> For </a:t>
                </a:r>
                <a:r>
                  <a:rPr lang="en-US" altLang="en-US" sz="2800" b="1" dirty="0" smtClean="0"/>
                  <a:t>v</a:t>
                </a:r>
                <a:r>
                  <a:rPr lang="en-US" altLang="en-US" sz="2800" baseline="-25000" dirty="0" smtClean="0"/>
                  <a:t>1</a:t>
                </a:r>
                <a:r>
                  <a:rPr lang="en-US" altLang="en-US" sz="2800" dirty="0" smtClean="0"/>
                  <a:t>, </a:t>
                </a:r>
                <a:r>
                  <a:rPr lang="en-US" altLang="en-US" sz="2800" b="1" dirty="0" smtClean="0"/>
                  <a:t>v</a:t>
                </a:r>
                <a:r>
                  <a:rPr lang="en-US" altLang="en-US" sz="2800" baseline="-25000" dirty="0" smtClean="0"/>
                  <a:t>2</a:t>
                </a:r>
                <a:r>
                  <a:rPr lang="en-US" altLang="en-US" sz="2800" dirty="0" smtClean="0"/>
                  <a:t>, </a:t>
                </a:r>
                <a:r>
                  <a:rPr lang="en-US" altLang="en-US" sz="2800" b="1" dirty="0" smtClean="0"/>
                  <a:t>v</a:t>
                </a:r>
                <a:r>
                  <a:rPr lang="en-US" altLang="en-US" sz="2800" baseline="-25000" dirty="0" smtClean="0"/>
                  <a:t>3</a:t>
                </a:r>
                <a:r>
                  <a:rPr lang="en-US" altLang="en-US" sz="2800" dirty="0" smtClean="0"/>
                  <a:t>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altLang="en-US" sz="2800" dirty="0" smtClean="0"/>
                  <a:t>, write the linear combination                             as a matrix times a vector.</a:t>
                </a:r>
              </a:p>
              <a:p>
                <a:pPr eaLnBrk="1" hangingPunct="1"/>
                <a:r>
                  <a:rPr lang="en-US" altLang="en-US" sz="2800" b="1" dirty="0" smtClean="0"/>
                  <a:t>Solution:</a:t>
                </a:r>
                <a:r>
                  <a:rPr lang="en-US" altLang="en-US" sz="2800" dirty="0" smtClean="0"/>
                  <a:t> Place </a:t>
                </a:r>
                <a:r>
                  <a:rPr lang="en-US" altLang="en-US" sz="2800" b="1" dirty="0" smtClean="0"/>
                  <a:t>v</a:t>
                </a:r>
                <a:r>
                  <a:rPr lang="en-US" altLang="en-US" sz="2800" baseline="-25000" dirty="0" smtClean="0"/>
                  <a:t>1</a:t>
                </a:r>
                <a:r>
                  <a:rPr lang="en-US" altLang="en-US" sz="2800" dirty="0" smtClean="0"/>
                  <a:t>, </a:t>
                </a:r>
                <a:r>
                  <a:rPr lang="en-US" altLang="en-US" sz="2800" b="1" dirty="0" smtClean="0"/>
                  <a:t>v</a:t>
                </a:r>
                <a:r>
                  <a:rPr lang="en-US" altLang="en-US" sz="2800" baseline="-25000" dirty="0" smtClean="0"/>
                  <a:t>2</a:t>
                </a:r>
                <a:r>
                  <a:rPr lang="en-US" altLang="en-US" sz="2800" dirty="0" smtClean="0"/>
                  <a:t>, </a:t>
                </a:r>
                <a:r>
                  <a:rPr lang="en-US" altLang="en-US" sz="2800" b="1" dirty="0" smtClean="0"/>
                  <a:t>v</a:t>
                </a:r>
                <a:r>
                  <a:rPr lang="en-US" altLang="en-US" sz="2800" baseline="-25000" dirty="0" smtClean="0"/>
                  <a:t>3</a:t>
                </a:r>
                <a:r>
                  <a:rPr lang="en-US" altLang="en-US" sz="2800" dirty="0" smtClean="0"/>
                  <a:t> into the columns of a matrix </a:t>
                </a:r>
                <a:r>
                  <a:rPr lang="en-US" altLang="en-US" sz="2800" i="1" dirty="0" smtClean="0"/>
                  <a:t>A</a:t>
                </a:r>
                <a:r>
                  <a:rPr lang="en-US" altLang="en-US" sz="2800" dirty="0" smtClean="0"/>
                  <a:t> and place the weights 3,     , and 7 into a vector </a:t>
                </a:r>
                <a:r>
                  <a:rPr lang="en-US" altLang="en-US" sz="2800" b="1" dirty="0" smtClean="0"/>
                  <a:t>x</a:t>
                </a:r>
                <a:r>
                  <a:rPr lang="en-US" altLang="en-US" sz="2800" dirty="0" smtClean="0"/>
                  <a:t>.</a:t>
                </a:r>
              </a:p>
              <a:p>
                <a:pPr eaLnBrk="1" hangingPunct="1"/>
                <a:r>
                  <a:rPr lang="en-US" altLang="en-US" sz="2800" dirty="0" smtClean="0"/>
                  <a:t>That is, </a:t>
                </a:r>
              </a:p>
              <a:p>
                <a:pPr eaLnBrk="1" hangingPunct="1"/>
                <a:endParaRPr lang="en-US" altLang="en-US" sz="2800" dirty="0" smtClean="0"/>
              </a:p>
              <a:p>
                <a:pPr eaLnBrk="1" hangingPunct="1">
                  <a:buFont typeface="Wingdings" panose="05000000000000000000" pitchFamily="2" charset="2"/>
                  <a:buNone/>
                </a:pPr>
                <a:r>
                  <a:rPr lang="en-US" altLang="en-US" sz="2800" dirty="0" smtClean="0"/>
                  <a:t>                                                                                   .</a:t>
                </a:r>
              </a:p>
            </p:txBody>
          </p:sp>
        </mc:Choice>
        <mc:Fallback xmlns="">
          <p:sp>
            <p:nvSpPr>
              <p:cNvPr id="653318" name="Rectangle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259" t="-1467" r="-2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198" name="Object 4"/>
          <p:cNvGraphicFramePr>
            <a:graphicFrameLocks noGrp="1" noChangeAspect="1"/>
          </p:cNvGraphicFramePr>
          <p:nvPr>
            <p:ph idx="4294967295"/>
          </p:nvPr>
        </p:nvGraphicFramePr>
        <p:xfrm>
          <a:off x="3733800" y="609600"/>
          <a:ext cx="11430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3" name="Equation" r:id="rId4" imgW="1143000" imgH="355600" progId="Equation.DSMT4">
                  <p:embed/>
                </p:oleObj>
              </mc:Choice>
              <mc:Fallback>
                <p:oleObj name="Equation" r:id="rId4" imgW="1143000" imgH="355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609600"/>
                        <a:ext cx="11430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3320" name="Object 8"/>
          <p:cNvGraphicFramePr>
            <a:graphicFrameLocks noChangeAspect="1"/>
          </p:cNvGraphicFramePr>
          <p:nvPr/>
        </p:nvGraphicFramePr>
        <p:xfrm>
          <a:off x="2819400" y="2070100"/>
          <a:ext cx="23622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4" name="Equation" r:id="rId6" imgW="2362200" imgH="482600" progId="Equation.DSMT4">
                  <p:embed/>
                </p:oleObj>
              </mc:Choice>
              <mc:Fallback>
                <p:oleObj name="Equation" r:id="rId6" imgW="2362200" imgH="4826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2070100"/>
                        <a:ext cx="23622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3321" name="Object 9"/>
          <p:cNvGraphicFramePr>
            <a:graphicFrameLocks noChangeAspect="1"/>
          </p:cNvGraphicFramePr>
          <p:nvPr/>
        </p:nvGraphicFramePr>
        <p:xfrm>
          <a:off x="4648200" y="3530600"/>
          <a:ext cx="381000" cy="29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5" name="Equation" r:id="rId8" imgW="444307" imgH="342751" progId="Equation.DSMT4">
                  <p:embed/>
                </p:oleObj>
              </mc:Choice>
              <mc:Fallback>
                <p:oleObj name="Equation" r:id="rId8" imgW="444307" imgH="342751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3530600"/>
                        <a:ext cx="381000" cy="293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332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5162340"/>
              </p:ext>
            </p:extLst>
          </p:nvPr>
        </p:nvGraphicFramePr>
        <p:xfrm>
          <a:off x="1320800" y="4114800"/>
          <a:ext cx="6604000" cy="1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6" name="Equation" r:id="rId10" imgW="6604000" imgH="1778000" progId="Equation.DSMT4">
                  <p:embed/>
                </p:oleObj>
              </mc:Choice>
              <mc:Fallback>
                <p:oleObj name="Equation" r:id="rId10" imgW="6604000" imgH="17780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0800" y="4114800"/>
                        <a:ext cx="6604000" cy="177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Footer Placeholder 5"/>
          <p:cNvSpPr>
            <a:spLocks noGrp="1"/>
          </p:cNvSpPr>
          <p:nvPr>
            <p:ph type="ftr" sz="quarter" idx="4294967295"/>
          </p:nvPr>
        </p:nvSpPr>
        <p:spPr bwMode="auto">
          <a:xfrm>
            <a:off x="457200" y="6305550"/>
            <a:ext cx="6324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9pPr>
          </a:lstStyle>
          <a:p>
            <a:pPr algn="l"/>
            <a:r>
              <a:rPr lang="en-US" altLang="en-US" sz="1200" dirty="0">
                <a:latin typeface="Arial" panose="020B0604020202020204" pitchFamily="34" charset="0"/>
              </a:rPr>
              <a:t> © </a:t>
            </a:r>
            <a:r>
              <a:rPr lang="en-US" altLang="en-US" sz="1200" dirty="0" smtClean="0">
                <a:latin typeface="Arial" panose="020B0604020202020204" pitchFamily="34" charset="0"/>
              </a:rPr>
              <a:t>2016 </a:t>
            </a:r>
            <a:r>
              <a:rPr lang="en-US" altLang="en-US" sz="1200" dirty="0">
                <a:latin typeface="Arial" panose="020B0604020202020204" pitchFamily="34" charset="0"/>
              </a:rPr>
              <a:t>Pearson Education, Inc.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9pPr>
          </a:lstStyle>
          <a:p>
            <a:pPr algn="r"/>
            <a:r>
              <a:rPr lang="en-US" altLang="en-US" sz="1200">
                <a:latin typeface="Arial" panose="020B0604020202020204" pitchFamily="34" charset="0"/>
              </a:rPr>
              <a:t>Slide 1.4- </a:t>
            </a:r>
            <a:fld id="{45950A8A-3C7D-49C4-B7CE-84E4FA600EBC}" type="slidenum">
              <a:rPr lang="en-US" altLang="en-US" sz="1200">
                <a:latin typeface="Arial" panose="020B0604020202020204" pitchFamily="34" charset="0"/>
              </a:rPr>
              <a:pPr algn="r"/>
              <a:t>4</a:t>
            </a:fld>
            <a:endParaRPr lang="en-CA" altLang="en-US" sz="1200">
              <a:latin typeface="Arial" panose="020B0604020202020204" pitchFamily="34" charset="0"/>
            </a:endParaRPr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MATRIX EQUATION</a:t>
            </a:r>
          </a:p>
        </p:txBody>
      </p:sp>
      <p:sp>
        <p:nvSpPr>
          <p:cNvPr id="65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 smtClean="0"/>
              <a:t>Now, write the system of linear equations as a vector equation involving a linear combination of vectors. </a:t>
            </a:r>
          </a:p>
          <a:p>
            <a:pPr eaLnBrk="1" hangingPunct="1"/>
            <a:r>
              <a:rPr lang="en-US" altLang="en-US" sz="2800" dirty="0" smtClean="0"/>
              <a:t>For example, the following system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800" dirty="0" smtClean="0"/>
              <a:t>                                                                              </a:t>
            </a:r>
            <a:r>
              <a:rPr lang="en-US" altLang="en-US" sz="2800" dirty="0"/>
              <a:t> </a:t>
            </a:r>
            <a:r>
              <a:rPr lang="en-US" altLang="en-US" sz="2800" dirty="0" smtClean="0"/>
              <a:t>   (1)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800" dirty="0" smtClean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800" dirty="0" smtClean="0"/>
              <a:t>	is equivalent to 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800" dirty="0" smtClean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800" dirty="0" smtClean="0"/>
              <a:t>                                                                   .          </a:t>
            </a:r>
            <a:r>
              <a:rPr lang="en-US" altLang="en-US" sz="2800" dirty="0"/>
              <a:t> </a:t>
            </a:r>
            <a:r>
              <a:rPr lang="en-US" altLang="en-US" sz="2800" dirty="0" smtClean="0"/>
              <a:t>   (2)</a:t>
            </a:r>
          </a:p>
        </p:txBody>
      </p:sp>
      <p:graphicFrame>
        <p:nvGraphicFramePr>
          <p:cNvPr id="9222" name="Object 4"/>
          <p:cNvGraphicFramePr>
            <a:graphicFrameLocks noChangeAspect="1"/>
          </p:cNvGraphicFramePr>
          <p:nvPr/>
        </p:nvGraphicFramePr>
        <p:xfrm>
          <a:off x="3733800" y="609600"/>
          <a:ext cx="11430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5" name="Equation" r:id="rId3" imgW="1143000" imgH="355600" progId="Equation.DSMT4">
                  <p:embed/>
                </p:oleObj>
              </mc:Choice>
              <mc:Fallback>
                <p:oleObj name="Equation" r:id="rId3" imgW="1143000" imgH="355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609600"/>
                        <a:ext cx="11430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6389" name="Object 5"/>
          <p:cNvGraphicFramePr>
            <a:graphicFrameLocks noChangeAspect="1"/>
          </p:cNvGraphicFramePr>
          <p:nvPr/>
        </p:nvGraphicFramePr>
        <p:xfrm>
          <a:off x="2667000" y="3048000"/>
          <a:ext cx="2540000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6" name="Equation" r:id="rId5" imgW="2540000" imgH="1092200" progId="Equation.DSMT4">
                  <p:embed/>
                </p:oleObj>
              </mc:Choice>
              <mc:Fallback>
                <p:oleObj name="Equation" r:id="rId5" imgW="2540000" imgH="10922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3048000"/>
                        <a:ext cx="2540000" cy="109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6390" name="Object 6"/>
          <p:cNvGraphicFramePr>
            <a:graphicFrameLocks noChangeAspect="1"/>
          </p:cNvGraphicFramePr>
          <p:nvPr/>
        </p:nvGraphicFramePr>
        <p:xfrm>
          <a:off x="1600200" y="4813300"/>
          <a:ext cx="49276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7" name="Equation" r:id="rId7" imgW="4927600" imgH="1143000" progId="Equation.DSMT4">
                  <p:embed/>
                </p:oleObj>
              </mc:Choice>
              <mc:Fallback>
                <p:oleObj name="Equation" r:id="rId7" imgW="4927600" imgH="11430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4813300"/>
                        <a:ext cx="4927600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Footer Placeholder 5"/>
          <p:cNvSpPr>
            <a:spLocks noGrp="1"/>
          </p:cNvSpPr>
          <p:nvPr>
            <p:ph type="ftr" sz="quarter" idx="4294967295"/>
          </p:nvPr>
        </p:nvSpPr>
        <p:spPr bwMode="auto">
          <a:xfrm>
            <a:off x="457200" y="6305550"/>
            <a:ext cx="6324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9pPr>
          </a:lstStyle>
          <a:p>
            <a:pPr algn="l"/>
            <a:r>
              <a:rPr lang="en-US" altLang="en-US" sz="1200" dirty="0">
                <a:latin typeface="Arial" panose="020B0604020202020204" pitchFamily="34" charset="0"/>
              </a:rPr>
              <a:t> © </a:t>
            </a:r>
            <a:r>
              <a:rPr lang="en-US" altLang="en-US" sz="1200" dirty="0" smtClean="0">
                <a:latin typeface="Arial" panose="020B0604020202020204" pitchFamily="34" charset="0"/>
              </a:rPr>
              <a:t>2016 </a:t>
            </a:r>
            <a:r>
              <a:rPr lang="en-US" altLang="en-US" sz="1200" dirty="0">
                <a:latin typeface="Arial" panose="020B0604020202020204" pitchFamily="34" charset="0"/>
              </a:rPr>
              <a:t>Pearson Education, Inc.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9pPr>
          </a:lstStyle>
          <a:p>
            <a:pPr algn="r"/>
            <a:r>
              <a:rPr lang="en-US" altLang="en-US" sz="1200">
                <a:latin typeface="Arial" panose="020B0604020202020204" pitchFamily="34" charset="0"/>
              </a:rPr>
              <a:t>Slide 1.4- </a:t>
            </a:r>
            <a:fld id="{17E0DF0C-F261-4A46-91E8-4990A2DB0DEC}" type="slidenum">
              <a:rPr lang="en-US" altLang="en-US" sz="1200">
                <a:latin typeface="Arial" panose="020B0604020202020204" pitchFamily="34" charset="0"/>
              </a:rPr>
              <a:pPr algn="r"/>
              <a:t>5</a:t>
            </a:fld>
            <a:endParaRPr lang="en-CA" altLang="en-US" sz="1200">
              <a:latin typeface="Arial" panose="020B0604020202020204" pitchFamily="34" charset="0"/>
            </a:endParaRPr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MATRIX EQUATION</a:t>
            </a:r>
          </a:p>
        </p:txBody>
      </p:sp>
      <p:sp>
        <p:nvSpPr>
          <p:cNvPr id="65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 smtClean="0"/>
              <a:t>As in the example, the linear combination on the left side is a matrix times a vector, so that (2) becomes</a:t>
            </a:r>
          </a:p>
          <a:p>
            <a:pPr eaLnBrk="1" hangingPunct="1"/>
            <a:endParaRPr lang="en-US" altLang="en-US" sz="2800" dirty="0" smtClean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800" dirty="0" smtClean="0"/>
              <a:t>                                                               .               </a:t>
            </a:r>
            <a:r>
              <a:rPr lang="en-US" altLang="en-US" sz="2800" dirty="0"/>
              <a:t> </a:t>
            </a:r>
            <a:r>
              <a:rPr lang="en-US" altLang="en-US" sz="2800" dirty="0" smtClean="0"/>
              <a:t>   (3)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800" dirty="0" smtClean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800" dirty="0" smtClean="0"/>
              <a:t> </a:t>
            </a:r>
          </a:p>
          <a:p>
            <a:pPr eaLnBrk="1" hangingPunct="1"/>
            <a:r>
              <a:rPr lang="en-US" altLang="en-US" sz="2800" dirty="0" smtClean="0"/>
              <a:t>Equation (3) has the form             . Such an equation is called a </a:t>
            </a:r>
            <a:r>
              <a:rPr lang="en-US" altLang="en-US" sz="2800" b="1" dirty="0" smtClean="0"/>
              <a:t>matrix equation</a:t>
            </a:r>
            <a:r>
              <a:rPr lang="en-US" altLang="en-US" sz="2800" dirty="0" smtClean="0"/>
              <a:t>, to distinguish it from a vector equation such as shown in (2).        </a:t>
            </a:r>
          </a:p>
        </p:txBody>
      </p:sp>
      <p:graphicFrame>
        <p:nvGraphicFramePr>
          <p:cNvPr id="10246" name="Object 4"/>
          <p:cNvGraphicFramePr>
            <a:graphicFrameLocks noChangeAspect="1"/>
          </p:cNvGraphicFramePr>
          <p:nvPr/>
        </p:nvGraphicFramePr>
        <p:xfrm>
          <a:off x="3733800" y="609600"/>
          <a:ext cx="11430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9" name="Equation" r:id="rId3" imgW="1143000" imgH="355600" progId="Equation.DSMT4">
                  <p:embed/>
                </p:oleObj>
              </mc:Choice>
              <mc:Fallback>
                <p:oleObj name="Equation" r:id="rId3" imgW="1143000" imgH="355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609600"/>
                        <a:ext cx="11430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7413" name="Object 5"/>
          <p:cNvGraphicFramePr>
            <a:graphicFrameLocks noChangeAspect="1"/>
          </p:cNvGraphicFramePr>
          <p:nvPr/>
        </p:nvGraphicFramePr>
        <p:xfrm>
          <a:off x="2286000" y="2870200"/>
          <a:ext cx="3886200" cy="1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0" name="Equation" r:id="rId5" imgW="3886200" imgH="1778000" progId="Equation.DSMT4">
                  <p:embed/>
                </p:oleObj>
              </mc:Choice>
              <mc:Fallback>
                <p:oleObj name="Equation" r:id="rId5" imgW="3886200" imgH="17780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2870200"/>
                        <a:ext cx="3886200" cy="177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741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5456962"/>
              </p:ext>
            </p:extLst>
          </p:nvPr>
        </p:nvGraphicFramePr>
        <p:xfrm>
          <a:off x="4572000" y="4668253"/>
          <a:ext cx="11430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1" name="Equation" r:id="rId7" imgW="1143000" imgH="355600" progId="Equation.DSMT4">
                  <p:embed/>
                </p:oleObj>
              </mc:Choice>
              <mc:Fallback>
                <p:oleObj name="Equation" r:id="rId7" imgW="1143000" imgH="3556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4668253"/>
                        <a:ext cx="11430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Footer Placeholder 5"/>
          <p:cNvSpPr>
            <a:spLocks noGrp="1"/>
          </p:cNvSpPr>
          <p:nvPr>
            <p:ph type="ftr" sz="quarter" idx="4294967295"/>
          </p:nvPr>
        </p:nvSpPr>
        <p:spPr bwMode="auto">
          <a:xfrm>
            <a:off x="457200" y="6305550"/>
            <a:ext cx="6324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9pPr>
          </a:lstStyle>
          <a:p>
            <a:pPr algn="l"/>
            <a:r>
              <a:rPr lang="en-US" altLang="en-US" sz="1200" dirty="0">
                <a:latin typeface="Arial" panose="020B0604020202020204" pitchFamily="34" charset="0"/>
              </a:rPr>
              <a:t> © </a:t>
            </a:r>
            <a:r>
              <a:rPr lang="en-US" altLang="en-US" sz="1200" dirty="0" smtClean="0">
                <a:latin typeface="Arial" panose="020B0604020202020204" pitchFamily="34" charset="0"/>
              </a:rPr>
              <a:t>2016 </a:t>
            </a:r>
            <a:r>
              <a:rPr lang="en-US" altLang="en-US" sz="1200" dirty="0">
                <a:latin typeface="Arial" panose="020B0604020202020204" pitchFamily="34" charset="0"/>
              </a:rPr>
              <a:t>Pearson Education, Inc.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9pPr>
          </a:lstStyle>
          <a:p>
            <a:pPr algn="r"/>
            <a:r>
              <a:rPr lang="en-US" altLang="en-US" sz="1200">
                <a:latin typeface="Arial" panose="020B0604020202020204" pitchFamily="34" charset="0"/>
              </a:rPr>
              <a:t>Slide 1.4- </a:t>
            </a:r>
            <a:fld id="{7B4D3343-3FCA-4803-A100-102D79B96429}" type="slidenum">
              <a:rPr lang="en-US" altLang="en-US" sz="1200">
                <a:latin typeface="Arial" panose="020B0604020202020204" pitchFamily="34" charset="0"/>
              </a:rPr>
              <a:pPr algn="r"/>
              <a:t>6</a:t>
            </a:fld>
            <a:endParaRPr lang="en-CA" altLang="en-US" sz="1200">
              <a:latin typeface="Arial" panose="020B0604020202020204" pitchFamily="34" charset="0"/>
            </a:endParaRPr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MATRIX EQUATION </a:t>
            </a:r>
          </a:p>
        </p:txBody>
      </p:sp>
      <p:graphicFrame>
        <p:nvGraphicFramePr>
          <p:cNvPr id="11270" name="Object 4"/>
          <p:cNvGraphicFramePr>
            <a:graphicFrameLocks noChangeAspect="1"/>
          </p:cNvGraphicFramePr>
          <p:nvPr/>
        </p:nvGraphicFramePr>
        <p:xfrm>
          <a:off x="3733800" y="609600"/>
          <a:ext cx="11430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9" name="Equation" r:id="rId3" imgW="1143000" imgH="355600" progId="Equation.DSMT4">
                  <p:embed/>
                </p:oleObj>
              </mc:Choice>
              <mc:Fallback>
                <p:oleObj name="Equation" r:id="rId3" imgW="1143000" imgH="355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609600"/>
                        <a:ext cx="11430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Footer Placeholder 5"/>
          <p:cNvSpPr>
            <a:spLocks noGrp="1"/>
          </p:cNvSpPr>
          <p:nvPr>
            <p:ph type="ftr" sz="quarter" idx="4294967295"/>
          </p:nvPr>
        </p:nvSpPr>
        <p:spPr bwMode="auto">
          <a:xfrm>
            <a:off x="457200" y="6305550"/>
            <a:ext cx="6324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9pPr>
          </a:lstStyle>
          <a:p>
            <a:pPr algn="l"/>
            <a:r>
              <a:rPr lang="en-US" altLang="en-US" sz="1200" dirty="0">
                <a:latin typeface="Arial" panose="020B0604020202020204" pitchFamily="34" charset="0"/>
              </a:rPr>
              <a:t> © </a:t>
            </a:r>
            <a:r>
              <a:rPr lang="en-US" altLang="en-US" sz="1200" dirty="0" smtClean="0">
                <a:latin typeface="Arial" panose="020B0604020202020204" pitchFamily="34" charset="0"/>
              </a:rPr>
              <a:t>2016 </a:t>
            </a:r>
            <a:r>
              <a:rPr lang="en-US" altLang="en-US" sz="1200" dirty="0">
                <a:latin typeface="Arial" panose="020B0604020202020204" pitchFamily="34" charset="0"/>
              </a:rPr>
              <a:t>Pearson Education, Inc.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09600" y="2439412"/>
                <a:ext cx="7924800" cy="3539430"/>
              </a:xfrm>
              <a:prstGeom prst="rect">
                <a:avLst/>
              </a:prstGeom>
              <a:solidFill>
                <a:srgbClr val="EBEBFF"/>
              </a:solidFill>
            </p:spPr>
            <p:txBody>
              <a:bodyPr>
                <a:spAutoFit/>
              </a:bodyPr>
              <a:lstStyle/>
              <a:p>
                <a:pPr eaLnBrk="1" hangingPunct="1"/>
                <a:r>
                  <a:rPr lang="en-US" altLang="en-US" sz="2800" dirty="0" smtClean="0">
                    <a:latin typeface="+mn-lt"/>
                  </a:rPr>
                  <a:t>If </a:t>
                </a:r>
                <a:r>
                  <a:rPr lang="en-US" altLang="en-US" sz="2800" i="1" dirty="0">
                    <a:latin typeface="+mn-lt"/>
                  </a:rPr>
                  <a:t>A</a:t>
                </a:r>
                <a:r>
                  <a:rPr lang="en-US" altLang="en-US" sz="2800" dirty="0">
                    <a:latin typeface="+mn-lt"/>
                  </a:rPr>
                  <a:t> is an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alt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en-US" sz="2800" dirty="0" smtClean="0">
                    <a:latin typeface="+mn-lt"/>
                  </a:rPr>
                  <a:t>  </a:t>
                </a:r>
                <a:r>
                  <a:rPr lang="en-US" altLang="en-US" sz="2800" dirty="0">
                    <a:latin typeface="+mn-lt"/>
                  </a:rPr>
                  <a:t>matrix, with columns a</a:t>
                </a:r>
                <a:r>
                  <a:rPr lang="en-US" altLang="en-US" sz="2800" baseline="-25000" dirty="0">
                    <a:latin typeface="+mn-lt"/>
                  </a:rPr>
                  <a:t>1</a:t>
                </a:r>
                <a:r>
                  <a:rPr lang="en-US" altLang="en-US" sz="2800" dirty="0">
                    <a:latin typeface="+mn-lt"/>
                  </a:rPr>
                  <a:t>, …, a</a:t>
                </a:r>
                <a:r>
                  <a:rPr lang="en-US" altLang="en-US" sz="2800" baseline="-25000" dirty="0">
                    <a:latin typeface="+mn-lt"/>
                  </a:rPr>
                  <a:t>n</a:t>
                </a:r>
                <a:r>
                  <a:rPr lang="en-US" altLang="en-US" sz="2800" dirty="0">
                    <a:latin typeface="+mn-lt"/>
                  </a:rPr>
                  <a:t>, and if b is </a:t>
                </a:r>
                <a:r>
                  <a:rPr lang="en-US" altLang="en-US" sz="2800" dirty="0" smtClean="0">
                    <a:latin typeface="+mn-lt"/>
                  </a:rPr>
                  <a:t>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en-US" sz="2800" dirty="0" smtClean="0">
                    <a:latin typeface="+mn-lt"/>
                  </a:rPr>
                  <a:t>, </a:t>
                </a:r>
                <a:r>
                  <a:rPr lang="en-US" altLang="en-US" sz="2800" dirty="0">
                    <a:latin typeface="+mn-lt"/>
                  </a:rPr>
                  <a:t>then the matrix </a:t>
                </a:r>
                <a:r>
                  <a:rPr lang="en-US" altLang="en-US" sz="2800" dirty="0" smtClean="0">
                    <a:latin typeface="+mn-lt"/>
                  </a:rPr>
                  <a:t>equation</a:t>
                </a:r>
              </a:p>
              <a:p>
                <a:pPr algn="ctr" eaLnBrk="1" hangingPunct="1"/>
                <a:r>
                  <a:rPr lang="en-US" altLang="en-US" sz="2800" dirty="0" smtClean="0">
                    <a:latin typeface="+mn-lt"/>
                  </a:rPr>
                  <a:t>A</a:t>
                </a:r>
                <a:r>
                  <a:rPr lang="en-US" altLang="en-US" sz="2800" b="1" dirty="0" smtClean="0">
                    <a:latin typeface="+mn-lt"/>
                  </a:rPr>
                  <a:t>x </a:t>
                </a:r>
                <a:r>
                  <a:rPr lang="en-US" altLang="en-US" sz="2800" dirty="0" smtClean="0">
                    <a:latin typeface="+mn-lt"/>
                  </a:rPr>
                  <a:t>= </a:t>
                </a:r>
                <a:r>
                  <a:rPr lang="en-US" altLang="en-US" sz="2800" b="1" dirty="0" smtClean="0">
                    <a:latin typeface="+mn-lt"/>
                  </a:rPr>
                  <a:t>b</a:t>
                </a:r>
                <a:endParaRPr lang="en-US" altLang="en-US" sz="2800" dirty="0">
                  <a:latin typeface="+mn-lt"/>
                </a:endParaRPr>
              </a:p>
              <a:p>
                <a:pPr eaLnBrk="1" hangingPunct="1">
                  <a:buFont typeface="Wingdings" panose="05000000000000000000" pitchFamily="2" charset="2"/>
                  <a:buNone/>
                </a:pPr>
                <a:r>
                  <a:rPr lang="en-US" altLang="en-US" sz="2800" dirty="0" smtClean="0">
                    <a:latin typeface="+mn-lt"/>
                  </a:rPr>
                  <a:t>has </a:t>
                </a:r>
                <a:r>
                  <a:rPr lang="en-US" altLang="en-US" sz="2800" dirty="0">
                    <a:latin typeface="+mn-lt"/>
                  </a:rPr>
                  <a:t>the same solution set as the vector equation </a:t>
                </a:r>
                <a:endParaRPr lang="en-US" altLang="en-US" sz="2800" dirty="0" smtClean="0">
                  <a:latin typeface="+mn-lt"/>
                </a:endParaRPr>
              </a:p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en-US" sz="28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en-US" sz="2800" b="0" i="1" smtClean="0">
                          <a:latin typeface="Cambria Math" panose="02040503050406030204" pitchFamily="18" charset="0"/>
                        </a:rPr>
                        <m:t>…+ </m:t>
                      </m:r>
                      <m:sSub>
                        <m:sSubPr>
                          <m:ctrlPr>
                            <a:rPr lang="en-US" alt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en-US" alt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alt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sz="28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altLang="en-US" sz="2800" dirty="0">
                  <a:latin typeface="+mn-lt"/>
                </a:endParaRPr>
              </a:p>
              <a:p>
                <a:pPr eaLnBrk="1" hangingPunct="1">
                  <a:buFont typeface="Wingdings" panose="05000000000000000000" pitchFamily="2" charset="2"/>
                  <a:buNone/>
                </a:pPr>
                <a:r>
                  <a:rPr lang="en-US" altLang="en-US" sz="2800" dirty="0" smtClean="0">
                    <a:latin typeface="+mn-lt"/>
                  </a:rPr>
                  <a:t>which</a:t>
                </a:r>
                <a:r>
                  <a:rPr lang="en-US" altLang="en-US" sz="2800" dirty="0">
                    <a:latin typeface="+mn-lt"/>
                  </a:rPr>
                  <a:t>, in turn, has the same solution set as the system of linear equations whose augmented matrix is </a:t>
                </a:r>
                <a:endParaRPr lang="en-US" altLang="en-US" sz="2800" dirty="0" smtClean="0">
                  <a:latin typeface="+mn-lt"/>
                </a:endParaRPr>
              </a:p>
              <a:p>
                <a:pPr algn="ctr" eaLnBrk="1" hangingPunct="1">
                  <a:buFont typeface="Wingdings" panose="05000000000000000000" pitchFamily="2" charset="2"/>
                  <a:buNone/>
                </a:pPr>
                <a:r>
                  <a:rPr lang="en-US" altLang="en-US" sz="2800" dirty="0" smtClean="0">
                    <a:latin typeface="+mn-lt"/>
                  </a:rPr>
                  <a:t>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  <m:t>      </m:t>
                        </m:r>
                        <m:r>
                          <a:rPr lang="en-US" altLang="en-US" sz="2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  <m:t>2   </m:t>
                        </m:r>
                      </m:sub>
                    </m:sSub>
                    <m:sSub>
                      <m:sSubPr>
                        <m:ctrlPr>
                          <a:rPr lang="en-US" alt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  <m:t>… </m:t>
                        </m:r>
                        <m:r>
                          <a:rPr lang="en-US" altLang="en-US" sz="2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en-US" sz="2800" dirty="0" smtClean="0">
                    <a:latin typeface="+mn-lt"/>
                  </a:rPr>
                  <a:t>     b]</a:t>
                </a:r>
                <a:r>
                  <a:rPr lang="en-US" altLang="en-US" sz="2800" b="1" dirty="0" smtClean="0">
                    <a:latin typeface="+mn-lt"/>
                  </a:rPr>
                  <a:t>     </a:t>
                </a:r>
                <a:endParaRPr lang="en-US" altLang="en-US" sz="2800" dirty="0">
                  <a:latin typeface="+mn-lt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2439412"/>
                <a:ext cx="7924800" cy="3539430"/>
              </a:xfrm>
              <a:prstGeom prst="rect">
                <a:avLst/>
              </a:prstGeom>
              <a:blipFill rotWithShape="0">
                <a:blip r:embed="rId5"/>
                <a:stretch>
                  <a:fillRect l="-1538" t="-1721" r="-1769" b="-3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304800" y="1799650"/>
            <a:ext cx="2438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rgbClr val="3366FF"/>
                </a:solidFill>
                <a:latin typeface="+mn-lt"/>
              </a:rPr>
              <a:t>THEOREM 3</a:t>
            </a:r>
          </a:p>
        </p:txBody>
      </p:sp>
    </p:spTree>
    <p:extLst>
      <p:ext uri="{BB962C8B-B14F-4D97-AF65-F5344CB8AC3E}">
        <p14:creationId xmlns:p14="http://schemas.microsoft.com/office/powerpoint/2010/main" val="199015544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9pPr>
          </a:lstStyle>
          <a:p>
            <a:pPr algn="r"/>
            <a:r>
              <a:rPr lang="en-US" altLang="en-US" sz="1200">
                <a:latin typeface="Arial" panose="020B0604020202020204" pitchFamily="34" charset="0"/>
              </a:rPr>
              <a:t>Slide 1.4- </a:t>
            </a:r>
            <a:fld id="{C748E59B-C0D4-45C6-BE3C-0463574CC36C}" type="slidenum">
              <a:rPr lang="en-US" altLang="en-US" sz="1200">
                <a:latin typeface="Arial" panose="020B0604020202020204" pitchFamily="34" charset="0"/>
              </a:rPr>
              <a:pPr algn="r"/>
              <a:t>7</a:t>
            </a:fld>
            <a:endParaRPr lang="en-CA" altLang="en-US" sz="1200">
              <a:latin typeface="Arial" panose="020B0604020202020204" pitchFamily="34" charset="0"/>
            </a:endParaRPr>
          </a:p>
        </p:txBody>
      </p:sp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EXISTENCE OF SOLUTIONS</a:t>
            </a:r>
          </a:p>
        </p:txBody>
      </p:sp>
      <p:sp>
        <p:nvSpPr>
          <p:cNvPr id="65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9906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</a:pPr>
            <a:r>
              <a:rPr lang="en-US" altLang="en-US" sz="2800" dirty="0" smtClean="0"/>
              <a:t>The equation              has a solution if and only if </a:t>
            </a:r>
            <a:r>
              <a:rPr lang="en-US" altLang="en-US" sz="2800" b="1" dirty="0" smtClean="0"/>
              <a:t>b</a:t>
            </a:r>
            <a:r>
              <a:rPr lang="en-US" altLang="en-US" sz="2800" dirty="0" smtClean="0"/>
              <a:t> is a linear combination of the columns of </a:t>
            </a:r>
            <a:r>
              <a:rPr lang="en-US" altLang="en-US" sz="2800" i="1" dirty="0" smtClean="0"/>
              <a:t>A</a:t>
            </a:r>
            <a:r>
              <a:rPr lang="en-US" altLang="en-US" sz="2800" dirty="0" smtClean="0"/>
              <a:t>. </a:t>
            </a:r>
          </a:p>
        </p:txBody>
      </p:sp>
      <p:graphicFrame>
        <p:nvGraphicFramePr>
          <p:cNvPr id="659460" name="Object 4"/>
          <p:cNvGraphicFramePr>
            <a:graphicFrameLocks noChangeAspect="1"/>
          </p:cNvGraphicFramePr>
          <p:nvPr/>
        </p:nvGraphicFramePr>
        <p:xfrm>
          <a:off x="3048000" y="1181100"/>
          <a:ext cx="11430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3" name="Equation" r:id="rId3" imgW="1143000" imgH="355600" progId="Equation.DSMT4">
                  <p:embed/>
                </p:oleObj>
              </mc:Choice>
              <mc:Fallback>
                <p:oleObj name="Equation" r:id="rId3" imgW="1143000" imgH="355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1181100"/>
                        <a:ext cx="11430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Footer Placeholder 5"/>
          <p:cNvSpPr>
            <a:spLocks noGrp="1"/>
          </p:cNvSpPr>
          <p:nvPr>
            <p:ph type="ftr" sz="quarter" idx="4294967295"/>
          </p:nvPr>
        </p:nvSpPr>
        <p:spPr bwMode="auto">
          <a:xfrm>
            <a:off x="457200" y="6305550"/>
            <a:ext cx="6324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9pPr>
          </a:lstStyle>
          <a:p>
            <a:pPr algn="l"/>
            <a:r>
              <a:rPr lang="en-US" altLang="en-US" sz="1200" dirty="0">
                <a:latin typeface="Arial" panose="020B0604020202020204" pitchFamily="34" charset="0"/>
              </a:rPr>
              <a:t> © </a:t>
            </a:r>
            <a:r>
              <a:rPr lang="en-US" altLang="en-US" sz="1200" dirty="0" smtClean="0">
                <a:latin typeface="Arial" panose="020B0604020202020204" pitchFamily="34" charset="0"/>
              </a:rPr>
              <a:t>2016 </a:t>
            </a:r>
            <a:r>
              <a:rPr lang="en-US" altLang="en-US" sz="1200" dirty="0">
                <a:latin typeface="Arial" panose="020B0604020202020204" pitchFamily="34" charset="0"/>
              </a:rPr>
              <a:t>Pearson Education, Inc.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57200" y="2514600"/>
                <a:ext cx="8458200" cy="3582519"/>
              </a:xfrm>
              <a:prstGeom prst="rect">
                <a:avLst/>
              </a:prstGeom>
              <a:solidFill>
                <a:srgbClr val="EBEBFF"/>
              </a:solidFill>
            </p:spPr>
            <p:txBody>
              <a:bodyPr wrap="square">
                <a:spAutoFit/>
              </a:bodyPr>
              <a:lstStyle/>
              <a:p>
                <a:pPr eaLnBrk="1" hangingPunct="1">
                  <a:lnSpc>
                    <a:spcPct val="90000"/>
                  </a:lnSpc>
                </a:pPr>
                <a:r>
                  <a:rPr lang="en-US" altLang="en-US" sz="2800" dirty="0" smtClean="0">
                    <a:latin typeface="+mn-lt"/>
                  </a:rPr>
                  <a:t>Let </a:t>
                </a:r>
                <a:r>
                  <a:rPr lang="en-US" altLang="en-US" sz="2800" i="1" dirty="0">
                    <a:latin typeface="+mn-lt"/>
                  </a:rPr>
                  <a:t>A </a:t>
                </a:r>
                <a:r>
                  <a:rPr lang="en-US" altLang="en-US" sz="2800" dirty="0">
                    <a:latin typeface="+mn-lt"/>
                  </a:rPr>
                  <a:t>be an </a:t>
                </a:r>
                <a14:m>
                  <m:oMath xmlns:m="http://schemas.openxmlformats.org/officeDocument/2006/math">
                    <m:r>
                      <a:rPr lang="en-US" altLang="en-US" sz="28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alt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en-US" sz="2800" dirty="0">
                    <a:latin typeface="+mn-lt"/>
                  </a:rPr>
                  <a:t> </a:t>
                </a:r>
                <a:r>
                  <a:rPr lang="en-US" altLang="en-US" sz="2800" dirty="0" smtClean="0">
                    <a:latin typeface="+mn-lt"/>
                  </a:rPr>
                  <a:t> </a:t>
                </a:r>
                <a:r>
                  <a:rPr lang="en-US" altLang="en-US" sz="2800" dirty="0">
                    <a:latin typeface="+mn-lt"/>
                  </a:rPr>
                  <a:t>matrix. Then the </a:t>
                </a:r>
                <a:r>
                  <a:rPr lang="en-US" altLang="en-US" sz="2800" dirty="0" smtClean="0">
                    <a:latin typeface="+mn-lt"/>
                  </a:rPr>
                  <a:t>following statements </a:t>
                </a:r>
                <a:r>
                  <a:rPr lang="en-US" altLang="en-US" sz="2800" dirty="0">
                    <a:latin typeface="+mn-lt"/>
                  </a:rPr>
                  <a:t>are logically equivalent. That is, for a particular </a:t>
                </a:r>
                <a:r>
                  <a:rPr lang="en-US" altLang="en-US" sz="2800" i="1" dirty="0">
                    <a:latin typeface="+mn-lt"/>
                  </a:rPr>
                  <a:t>A</a:t>
                </a:r>
                <a:r>
                  <a:rPr lang="en-US" altLang="en-US" sz="2800" dirty="0">
                    <a:latin typeface="+mn-lt"/>
                  </a:rPr>
                  <a:t>, either they are all true statements or they are all false. </a:t>
                </a:r>
              </a:p>
              <a:p>
                <a:pPr marL="1371600" lvl="2" indent="-457200" eaLnBrk="1" hangingPunct="1">
                  <a:lnSpc>
                    <a:spcPct val="90000"/>
                  </a:lnSpc>
                  <a:buFont typeface="Wingdings" panose="05000000000000000000" pitchFamily="2" charset="2"/>
                  <a:buAutoNum type="alphaLcPeriod"/>
                </a:pPr>
                <a:r>
                  <a:rPr lang="en-US" altLang="en-US" sz="2800" dirty="0">
                    <a:latin typeface="+mn-lt"/>
                  </a:rPr>
                  <a:t>For each </a:t>
                </a:r>
                <a:r>
                  <a:rPr lang="en-US" altLang="en-US" sz="2800" b="1" dirty="0">
                    <a:latin typeface="+mn-lt"/>
                  </a:rPr>
                  <a:t>b</a:t>
                </a:r>
                <a:r>
                  <a:rPr lang="en-US" altLang="en-US" sz="2800" dirty="0">
                    <a:latin typeface="+mn-lt"/>
                  </a:rPr>
                  <a:t> </a:t>
                </a:r>
                <a:r>
                  <a:rPr lang="en-US" altLang="en-US" sz="2800" dirty="0" smtClean="0">
                    <a:latin typeface="+mn-lt"/>
                  </a:rPr>
                  <a:t>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altLang="en-US" sz="2800" dirty="0" smtClean="0">
                    <a:latin typeface="+mn-lt"/>
                  </a:rPr>
                  <a:t>, </a:t>
                </a:r>
                <a:r>
                  <a:rPr lang="en-US" altLang="en-US" sz="2800" dirty="0">
                    <a:latin typeface="+mn-lt"/>
                  </a:rPr>
                  <a:t>the equation </a:t>
                </a:r>
                <a:r>
                  <a:rPr lang="en-US" altLang="en-US" sz="2800" i="1" dirty="0" smtClean="0">
                    <a:latin typeface="+mn-lt"/>
                  </a:rPr>
                  <a:t>A</a:t>
                </a:r>
                <a:r>
                  <a:rPr lang="en-US" altLang="en-US" sz="2800" b="1" dirty="0" smtClean="0">
                    <a:latin typeface="+mn-lt"/>
                  </a:rPr>
                  <a:t>x</a:t>
                </a:r>
                <a:r>
                  <a:rPr lang="en-US" altLang="en-US" sz="2800" dirty="0" smtClean="0">
                    <a:latin typeface="+mn-lt"/>
                  </a:rPr>
                  <a:t>=</a:t>
                </a:r>
                <a:r>
                  <a:rPr lang="en-US" altLang="en-US" sz="2800" b="1" dirty="0" smtClean="0">
                    <a:latin typeface="+mn-lt"/>
                  </a:rPr>
                  <a:t>b</a:t>
                </a:r>
                <a:r>
                  <a:rPr lang="en-US" altLang="en-US" sz="2800" dirty="0" smtClean="0">
                    <a:latin typeface="+mn-lt"/>
                  </a:rPr>
                  <a:t> has </a:t>
                </a:r>
                <a:r>
                  <a:rPr lang="en-US" altLang="en-US" sz="2800" dirty="0">
                    <a:latin typeface="+mn-lt"/>
                  </a:rPr>
                  <a:t>a solution.</a:t>
                </a:r>
              </a:p>
              <a:p>
                <a:pPr marL="1371600" lvl="2" indent="-457200" eaLnBrk="1" hangingPunct="1">
                  <a:lnSpc>
                    <a:spcPct val="90000"/>
                  </a:lnSpc>
                  <a:buFont typeface="Wingdings" panose="05000000000000000000" pitchFamily="2" charset="2"/>
                  <a:buAutoNum type="alphaLcPeriod"/>
                </a:pPr>
                <a:r>
                  <a:rPr lang="en-US" altLang="en-US" sz="2800" dirty="0">
                    <a:latin typeface="+mn-lt"/>
                  </a:rPr>
                  <a:t>Each </a:t>
                </a:r>
                <a:r>
                  <a:rPr lang="en-US" altLang="en-US" sz="2800" b="1" dirty="0">
                    <a:latin typeface="+mn-lt"/>
                  </a:rPr>
                  <a:t>b</a:t>
                </a:r>
                <a:r>
                  <a:rPr lang="en-US" altLang="en-US" sz="2800" dirty="0">
                    <a:latin typeface="+mn-lt"/>
                  </a:rPr>
                  <a:t> </a:t>
                </a:r>
                <a:r>
                  <a:rPr lang="en-US" altLang="en-US" sz="2800" dirty="0" smtClean="0">
                    <a:latin typeface="+mn-lt"/>
                  </a:rPr>
                  <a:t>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altLang="en-US" sz="2800" dirty="0">
                    <a:latin typeface="+mn-lt"/>
                  </a:rPr>
                  <a:t> </a:t>
                </a:r>
                <a:r>
                  <a:rPr lang="en-US" altLang="en-US" sz="2800" dirty="0" smtClean="0">
                    <a:latin typeface="+mn-lt"/>
                  </a:rPr>
                  <a:t>is </a:t>
                </a:r>
                <a:r>
                  <a:rPr lang="en-US" altLang="en-US" sz="2800" dirty="0">
                    <a:latin typeface="+mn-lt"/>
                  </a:rPr>
                  <a:t>a linear combination of the columns of </a:t>
                </a:r>
                <a:r>
                  <a:rPr lang="en-US" altLang="en-US" sz="2800" i="1" dirty="0">
                    <a:latin typeface="+mn-lt"/>
                  </a:rPr>
                  <a:t>A</a:t>
                </a:r>
                <a:r>
                  <a:rPr lang="en-US" altLang="en-US" sz="2800" dirty="0" smtClean="0">
                    <a:latin typeface="+mn-lt"/>
                  </a:rPr>
                  <a:t>.</a:t>
                </a:r>
              </a:p>
              <a:p>
                <a:pPr marL="1371600" lvl="2" indent="-457200" eaLnBrk="1" hangingPunct="1">
                  <a:lnSpc>
                    <a:spcPct val="90000"/>
                  </a:lnSpc>
                  <a:buFont typeface="Wingdings" panose="05000000000000000000" pitchFamily="2" charset="2"/>
                  <a:buAutoNum type="alphaLcPeriod"/>
                </a:pPr>
                <a:r>
                  <a:rPr lang="en-US" altLang="en-US" sz="2800" dirty="0" smtClean="0">
                    <a:latin typeface="+mn-lt"/>
                  </a:rPr>
                  <a:t>The columns of </a:t>
                </a:r>
                <a:r>
                  <a:rPr lang="en-US" altLang="en-US" sz="2800" i="1" dirty="0" smtClean="0">
                    <a:latin typeface="+mn-lt"/>
                  </a:rPr>
                  <a:t>A</a:t>
                </a:r>
                <a:r>
                  <a:rPr lang="en-US" altLang="en-US" sz="2800" dirty="0" smtClean="0">
                    <a:latin typeface="+mn-lt"/>
                  </a:rPr>
                  <a:t> span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altLang="en-US" sz="2800" dirty="0" smtClean="0">
                    <a:latin typeface="+mn-lt"/>
                  </a:rPr>
                  <a:t>.</a:t>
                </a:r>
              </a:p>
              <a:p>
                <a:pPr marL="1371600" lvl="2" indent="-457200" eaLnBrk="1" hangingPunct="1">
                  <a:lnSpc>
                    <a:spcPct val="90000"/>
                  </a:lnSpc>
                  <a:buFont typeface="Wingdings" panose="05000000000000000000" pitchFamily="2" charset="2"/>
                  <a:buAutoNum type="alphaLcPeriod"/>
                </a:pPr>
                <a:r>
                  <a:rPr lang="en-US" altLang="en-US" sz="2800" dirty="0" smtClean="0">
                    <a:latin typeface="+mn-lt"/>
                  </a:rPr>
                  <a:t> </a:t>
                </a:r>
                <a:r>
                  <a:rPr lang="en-US" altLang="en-US" sz="2800" i="1" dirty="0">
                    <a:latin typeface="+mn-lt"/>
                  </a:rPr>
                  <a:t>A</a:t>
                </a:r>
                <a:r>
                  <a:rPr lang="en-US" altLang="en-US" sz="2800" dirty="0">
                    <a:latin typeface="+mn-lt"/>
                  </a:rPr>
                  <a:t> has a pivot position in every </a:t>
                </a:r>
                <a:r>
                  <a:rPr lang="en-US" altLang="en-US" sz="2800" dirty="0" smtClean="0">
                    <a:latin typeface="+mn-lt"/>
                  </a:rPr>
                  <a:t>row</a:t>
                </a:r>
                <a:r>
                  <a:rPr lang="en-US" altLang="en-US" sz="2800" dirty="0">
                    <a:latin typeface="+mn-lt"/>
                  </a:rPr>
                  <a:t>.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514600"/>
                <a:ext cx="8458200" cy="3582519"/>
              </a:xfrm>
              <a:prstGeom prst="rect">
                <a:avLst/>
              </a:prstGeom>
              <a:blipFill rotWithShape="0">
                <a:blip r:embed="rId5"/>
                <a:stretch>
                  <a:fillRect l="-1441" t="-3066" r="-1801" b="-37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304800" y="2041585"/>
            <a:ext cx="1905000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3366FF"/>
                </a:solidFill>
                <a:latin typeface="+mn-lt"/>
              </a:rPr>
              <a:t>THEOREM </a:t>
            </a:r>
            <a:r>
              <a:rPr lang="en-US" dirty="0" smtClean="0">
                <a:solidFill>
                  <a:srgbClr val="3366FF"/>
                </a:solidFill>
                <a:latin typeface="+mn-lt"/>
              </a:rPr>
              <a:t>4</a:t>
            </a:r>
            <a:endParaRPr lang="en-US" dirty="0">
              <a:solidFill>
                <a:srgbClr val="3366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8630785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9pPr>
          </a:lstStyle>
          <a:p>
            <a:pPr algn="r"/>
            <a:r>
              <a:rPr lang="en-US" altLang="en-US" sz="1200">
                <a:latin typeface="Arial" panose="020B0604020202020204" pitchFamily="34" charset="0"/>
              </a:rPr>
              <a:t>Slide 1.4- </a:t>
            </a:r>
            <a:fld id="{5408F473-6A52-495D-9B36-364DB76B689D}" type="slidenum">
              <a:rPr lang="en-US" altLang="en-US" sz="1200">
                <a:latin typeface="Arial" panose="020B0604020202020204" pitchFamily="34" charset="0"/>
              </a:rPr>
              <a:pPr algn="r"/>
              <a:t>8</a:t>
            </a:fld>
            <a:endParaRPr lang="en-CA" altLang="en-US" sz="1200">
              <a:latin typeface="Arial" panose="020B0604020202020204" pitchFamily="34" charset="0"/>
            </a:endParaRPr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COMPUTATION OF </a:t>
            </a:r>
            <a:r>
              <a:rPr lang="en-US" altLang="en-US" i="1" smtClean="0"/>
              <a:t>A</a:t>
            </a:r>
            <a:r>
              <a:rPr lang="en-US" altLang="en-US" b="1" smtClean="0"/>
              <a:t>x</a:t>
            </a:r>
          </a:p>
        </p:txBody>
      </p:sp>
      <p:sp>
        <p:nvSpPr>
          <p:cNvPr id="66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8242"/>
            <a:ext cx="8686800" cy="4953000"/>
          </a:xfrm>
        </p:spPr>
        <p:txBody>
          <a:bodyPr/>
          <a:lstStyle/>
          <a:p>
            <a:pPr eaLnBrk="1" hangingPunct="1"/>
            <a:endParaRPr lang="en-US" altLang="en-US" sz="2800" b="1" dirty="0" smtClean="0"/>
          </a:p>
          <a:p>
            <a:pPr eaLnBrk="1" hangingPunct="1"/>
            <a:r>
              <a:rPr lang="en-US" altLang="en-US" sz="2800" b="1" dirty="0" smtClean="0"/>
              <a:t>Example 4:</a:t>
            </a:r>
            <a:r>
              <a:rPr lang="en-US" altLang="en-US" sz="2800" dirty="0" smtClean="0"/>
              <a:t> Compute </a:t>
            </a:r>
            <a:r>
              <a:rPr lang="en-US" altLang="en-US" sz="2800" i="1" dirty="0" smtClean="0"/>
              <a:t>A</a:t>
            </a:r>
            <a:r>
              <a:rPr lang="en-US" altLang="en-US" sz="2800" b="1" dirty="0" smtClean="0"/>
              <a:t>x</a:t>
            </a:r>
            <a:r>
              <a:rPr lang="en-US" altLang="en-US" sz="2800" dirty="0" smtClean="0"/>
              <a:t>, where                                     </a:t>
            </a:r>
          </a:p>
          <a:p>
            <a:pPr eaLnBrk="1" hangingPunct="1"/>
            <a:endParaRPr lang="en-US" altLang="en-US" sz="2800" dirty="0" smtClean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800" dirty="0" smtClean="0"/>
              <a:t>	and                .  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800" dirty="0" smtClean="0"/>
          </a:p>
          <a:p>
            <a:pPr eaLnBrk="1" hangingPunct="1"/>
            <a:r>
              <a:rPr lang="en-US" altLang="en-US" sz="2800" b="1" dirty="0" smtClean="0"/>
              <a:t>Solution:</a:t>
            </a:r>
            <a:r>
              <a:rPr lang="en-US" altLang="en-US" sz="2800" dirty="0" smtClean="0"/>
              <a:t> From the definition,</a:t>
            </a:r>
          </a:p>
          <a:p>
            <a:pPr eaLnBrk="1" hangingPunct="1"/>
            <a:endParaRPr lang="en-US" altLang="en-US" sz="2800" dirty="0" smtClean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800" dirty="0" smtClean="0"/>
              <a:t>                                                                                      </a:t>
            </a:r>
          </a:p>
        </p:txBody>
      </p:sp>
      <p:graphicFrame>
        <p:nvGraphicFramePr>
          <p:cNvPr id="66150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6776110"/>
              </p:ext>
            </p:extLst>
          </p:nvPr>
        </p:nvGraphicFramePr>
        <p:xfrm>
          <a:off x="5410200" y="1117600"/>
          <a:ext cx="3060700" cy="1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9" name="Equation" r:id="rId3" imgW="3060700" imgH="1778000" progId="Equation.DSMT4">
                  <p:embed/>
                </p:oleObj>
              </mc:Choice>
              <mc:Fallback>
                <p:oleObj name="Equation" r:id="rId3" imgW="3060700" imgH="17780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1117600"/>
                        <a:ext cx="3060700" cy="177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150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7314598"/>
              </p:ext>
            </p:extLst>
          </p:nvPr>
        </p:nvGraphicFramePr>
        <p:xfrm>
          <a:off x="1219200" y="2133600"/>
          <a:ext cx="1358900" cy="1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0" name="Equation" r:id="rId5" imgW="1358900" imgH="1778000" progId="Equation.DSMT4">
                  <p:embed/>
                </p:oleObj>
              </mc:Choice>
              <mc:Fallback>
                <p:oleObj name="Equation" r:id="rId5" imgW="1358900" imgH="17780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2133600"/>
                        <a:ext cx="1358900" cy="177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1510" name="Object 6"/>
          <p:cNvGraphicFramePr>
            <a:graphicFrameLocks noChangeAspect="1"/>
          </p:cNvGraphicFramePr>
          <p:nvPr/>
        </p:nvGraphicFramePr>
        <p:xfrm>
          <a:off x="914400" y="4648200"/>
          <a:ext cx="7696200" cy="1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1" name="Equation" r:id="rId7" imgW="7696200" imgH="1778000" progId="Equation.DSMT4">
                  <p:embed/>
                </p:oleObj>
              </mc:Choice>
              <mc:Fallback>
                <p:oleObj name="Equation" r:id="rId7" imgW="7696200" imgH="17780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648200"/>
                        <a:ext cx="7696200" cy="177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Footer Placeholder 5"/>
          <p:cNvSpPr>
            <a:spLocks noGrp="1"/>
          </p:cNvSpPr>
          <p:nvPr>
            <p:ph type="ftr" sz="quarter" idx="4294967295"/>
          </p:nvPr>
        </p:nvSpPr>
        <p:spPr bwMode="auto">
          <a:xfrm>
            <a:off x="457200" y="6305550"/>
            <a:ext cx="6324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9pPr>
          </a:lstStyle>
          <a:p>
            <a:pPr algn="l"/>
            <a:r>
              <a:rPr lang="en-US" altLang="en-US" sz="1200" dirty="0">
                <a:latin typeface="Arial" panose="020B0604020202020204" pitchFamily="34" charset="0"/>
              </a:rPr>
              <a:t> © </a:t>
            </a:r>
            <a:r>
              <a:rPr lang="en-US" altLang="en-US" sz="1200" dirty="0" smtClean="0">
                <a:latin typeface="Arial" panose="020B0604020202020204" pitchFamily="34" charset="0"/>
              </a:rPr>
              <a:t>2016 </a:t>
            </a:r>
            <a:r>
              <a:rPr lang="en-US" altLang="en-US" sz="1200" dirty="0">
                <a:latin typeface="Arial" panose="020B0604020202020204" pitchFamily="34" charset="0"/>
              </a:rPr>
              <a:t>Pearson Education, Inc.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9pPr>
          </a:lstStyle>
          <a:p>
            <a:pPr algn="r"/>
            <a:r>
              <a:rPr lang="en-US" altLang="en-US" sz="1200">
                <a:latin typeface="Arial" panose="020B0604020202020204" pitchFamily="34" charset="0"/>
              </a:rPr>
              <a:t>Slide 1.4- </a:t>
            </a:r>
            <a:fld id="{FA6CB8C8-2712-4D40-BD61-1AEDAD5AEE78}" type="slidenum">
              <a:rPr lang="en-US" altLang="en-US" sz="1200">
                <a:latin typeface="Arial" panose="020B0604020202020204" pitchFamily="34" charset="0"/>
              </a:rPr>
              <a:pPr algn="r"/>
              <a:t>9</a:t>
            </a:fld>
            <a:endParaRPr lang="en-CA" altLang="en-US" sz="1200">
              <a:latin typeface="Arial" panose="020B0604020202020204" pitchFamily="34" charset="0"/>
            </a:endParaRPr>
          </a:p>
        </p:txBody>
      </p:sp>
      <p:sp>
        <p:nvSpPr>
          <p:cNvPr id="1638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COMPUTATION OF </a:t>
            </a:r>
            <a:r>
              <a:rPr lang="en-US" altLang="en-US" i="1" smtClean="0"/>
              <a:t>A</a:t>
            </a:r>
            <a:r>
              <a:rPr lang="en-US" altLang="en-US" b="1" smtClean="0"/>
              <a:t>x</a:t>
            </a:r>
          </a:p>
        </p:txBody>
      </p:sp>
      <p:sp>
        <p:nvSpPr>
          <p:cNvPr id="662538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 smtClean="0"/>
              <a:t>                                                                      </a:t>
            </a:r>
            <a:r>
              <a:rPr lang="en-US" altLang="en-US" dirty="0"/>
              <a:t>	</a:t>
            </a:r>
            <a:r>
              <a:rPr lang="en-US" altLang="en-US" dirty="0" smtClean="0"/>
              <a:t>(1)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dirty="0" smtClean="0"/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dirty="0" smtClean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 smtClean="0"/>
              <a:t>                                                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 smtClean="0"/>
              <a:t>                                                                   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 smtClean="0"/>
              <a:t>                                                         .</a:t>
            </a:r>
          </a:p>
          <a:p>
            <a:pPr eaLnBrk="1" hangingPunct="1"/>
            <a:r>
              <a:rPr lang="en-US" altLang="en-US" sz="2800" dirty="0" smtClean="0"/>
              <a:t>The first entry in the product </a:t>
            </a:r>
            <a:r>
              <a:rPr lang="en-US" altLang="en-US" sz="2800" i="1" dirty="0" smtClean="0"/>
              <a:t>A</a:t>
            </a:r>
            <a:r>
              <a:rPr lang="en-US" altLang="en-US" sz="2800" b="1" dirty="0" smtClean="0"/>
              <a:t>x</a:t>
            </a:r>
            <a:r>
              <a:rPr lang="en-US" altLang="en-US" sz="2800" dirty="0" smtClean="0"/>
              <a:t> is a sum of products (sometimes called </a:t>
            </a:r>
            <a:r>
              <a:rPr lang="en-US" altLang="en-US" sz="2800" i="1" dirty="0" smtClean="0"/>
              <a:t>a</a:t>
            </a:r>
            <a:r>
              <a:rPr lang="en-US" altLang="en-US" sz="2800" dirty="0" smtClean="0"/>
              <a:t> </a:t>
            </a:r>
            <a:r>
              <a:rPr lang="en-US" altLang="en-US" sz="2800" i="1" dirty="0" smtClean="0"/>
              <a:t>dot product</a:t>
            </a:r>
            <a:r>
              <a:rPr lang="en-US" altLang="en-US" sz="2800" dirty="0" smtClean="0"/>
              <a:t>), using the first row of </a:t>
            </a:r>
            <a:r>
              <a:rPr lang="en-US" altLang="en-US" sz="2800" i="1" dirty="0" smtClean="0"/>
              <a:t>A</a:t>
            </a:r>
            <a:r>
              <a:rPr lang="en-US" altLang="en-US" sz="2800" dirty="0" smtClean="0"/>
              <a:t> and the entries in </a:t>
            </a:r>
            <a:r>
              <a:rPr lang="en-US" altLang="en-US" sz="2800" b="1" dirty="0" smtClean="0"/>
              <a:t>x</a:t>
            </a:r>
            <a:r>
              <a:rPr lang="en-US" altLang="en-US" sz="2800" dirty="0" smtClean="0"/>
              <a:t>.</a:t>
            </a:r>
          </a:p>
        </p:txBody>
      </p:sp>
      <p:graphicFrame>
        <p:nvGraphicFramePr>
          <p:cNvPr id="16390" name="Object 7"/>
          <p:cNvGraphicFramePr>
            <a:graphicFrameLocks noChangeAspect="1"/>
          </p:cNvGraphicFramePr>
          <p:nvPr/>
        </p:nvGraphicFramePr>
        <p:xfrm>
          <a:off x="2565400" y="2057400"/>
          <a:ext cx="9144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3" name="Equation" r:id="rId3" imgW="475104" imgH="810471" progId="Equation.DSMT4">
                  <p:embed/>
                </p:oleObj>
              </mc:Choice>
              <mc:Fallback>
                <p:oleObj name="Equation" r:id="rId3" imgW="475104" imgH="810471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5400" y="2057400"/>
                        <a:ext cx="91440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2536" name="Object 8"/>
          <p:cNvGraphicFramePr>
            <a:graphicFrameLocks noChangeAspect="1"/>
          </p:cNvGraphicFramePr>
          <p:nvPr/>
        </p:nvGraphicFramePr>
        <p:xfrm>
          <a:off x="3352800" y="1219200"/>
          <a:ext cx="4229100" cy="1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4" name="Equation" r:id="rId5" imgW="4229100" imgH="1778000" progId="Equation.DSMT4">
                  <p:embed/>
                </p:oleObj>
              </mc:Choice>
              <mc:Fallback>
                <p:oleObj name="Equation" r:id="rId5" imgW="4229100" imgH="17780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1219200"/>
                        <a:ext cx="4229100" cy="177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2539" name="Object 11"/>
          <p:cNvGraphicFramePr>
            <a:graphicFrameLocks noChangeAspect="1"/>
          </p:cNvGraphicFramePr>
          <p:nvPr/>
        </p:nvGraphicFramePr>
        <p:xfrm>
          <a:off x="3352800" y="3200400"/>
          <a:ext cx="3022600" cy="1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5" name="Equation" r:id="rId7" imgW="3022600" imgH="1778000" progId="Equation.DSMT4">
                  <p:embed/>
                </p:oleObj>
              </mc:Choice>
              <mc:Fallback>
                <p:oleObj name="Equation" r:id="rId7" imgW="3022600" imgH="17780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3200400"/>
                        <a:ext cx="3022600" cy="177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Footer Placeholder 5"/>
          <p:cNvSpPr>
            <a:spLocks noGrp="1"/>
          </p:cNvSpPr>
          <p:nvPr>
            <p:ph type="ftr" sz="quarter" idx="4294967295"/>
          </p:nvPr>
        </p:nvSpPr>
        <p:spPr bwMode="auto">
          <a:xfrm>
            <a:off x="457200" y="6305550"/>
            <a:ext cx="6324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9pPr>
          </a:lstStyle>
          <a:p>
            <a:pPr algn="l"/>
            <a:r>
              <a:rPr lang="en-US" altLang="en-US" sz="1200" dirty="0">
                <a:latin typeface="Arial" panose="020B0604020202020204" pitchFamily="34" charset="0"/>
              </a:rPr>
              <a:t> © </a:t>
            </a:r>
            <a:r>
              <a:rPr lang="en-US" altLang="en-US" sz="1200" dirty="0" smtClean="0">
                <a:latin typeface="Arial" panose="020B0604020202020204" pitchFamily="34" charset="0"/>
              </a:rPr>
              <a:t>2016 </a:t>
            </a:r>
            <a:r>
              <a:rPr lang="en-US" altLang="en-US" sz="1200" dirty="0">
                <a:latin typeface="Arial" panose="020B0604020202020204" pitchFamily="34" charset="0"/>
              </a:rPr>
              <a:t>Pearson Education, Inc.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Arial Narrow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shelf Symbol 2" pitchFamily="2" charset="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shelf Symbol 2" pitchFamily="2" charset="2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17530</TotalTime>
  <Words>663</Words>
  <Application>Microsoft Office PowerPoint</Application>
  <PresentationFormat>On-screen Show (4:3)</PresentationFormat>
  <Paragraphs>126</Paragraphs>
  <Slides>15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Arial Narrow</vt:lpstr>
      <vt:lpstr>Bookshelf Symbol 2</vt:lpstr>
      <vt:lpstr>Cambria Math</vt:lpstr>
      <vt:lpstr>Symbol</vt:lpstr>
      <vt:lpstr>Times New Roman</vt:lpstr>
      <vt:lpstr>Wingdings</vt:lpstr>
      <vt:lpstr>Blends</vt:lpstr>
      <vt:lpstr>Equation</vt:lpstr>
      <vt:lpstr>Linear Equations in Linear Algebra</vt:lpstr>
      <vt:lpstr>MATRIX EQUATION </vt:lpstr>
      <vt:lpstr>MATRIX EQUATION</vt:lpstr>
      <vt:lpstr>MATRIX EQUATION</vt:lpstr>
      <vt:lpstr>MATRIX EQUATION</vt:lpstr>
      <vt:lpstr>MATRIX EQUATION </vt:lpstr>
      <vt:lpstr>EXISTENCE OF SOLUTIONS</vt:lpstr>
      <vt:lpstr>COMPUTATION OF Ax</vt:lpstr>
      <vt:lpstr>COMPUTATION OF Ax</vt:lpstr>
      <vt:lpstr>COMPUTATION OF Ax</vt:lpstr>
      <vt:lpstr>ROW-VECTOR RULE FOR COMPUTING Ax</vt:lpstr>
      <vt:lpstr>PROPERTIES OF THE MATRIX-VECTOR PRODUCT Ax</vt:lpstr>
      <vt:lpstr>PROPERTIES OF THE MATRIX-VECTOR PRODUCT Ax</vt:lpstr>
      <vt:lpstr>PROPERTIES OF THE MATRIX-VECTOR PRODUCT Ax</vt:lpstr>
      <vt:lpstr>PROPERTIES OF THE MATRIX-VECTOR PRODUCT Ax</vt:lpstr>
    </vt:vector>
  </TitlesOfParts>
  <Company>© 2012 Pearson Education, Inc. All rights reserved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Linear Algebra and Its Applications</dc:subject>
  <dc:creator>David C. Lay</dc:creator>
  <cp:lastModifiedBy>Kristen Arnold</cp:lastModifiedBy>
  <cp:revision>832</cp:revision>
  <dcterms:created xsi:type="dcterms:W3CDTF">2005-10-22T18:34:54Z</dcterms:created>
  <dcterms:modified xsi:type="dcterms:W3CDTF">2015-05-15T13:20:55Z</dcterms:modified>
</cp:coreProperties>
</file>