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3"/>
  </p:notesMasterIdLst>
  <p:sldIdLst>
    <p:sldId id="424" r:id="rId2"/>
    <p:sldId id="362" r:id="rId3"/>
    <p:sldId id="425" r:id="rId4"/>
    <p:sldId id="427" r:id="rId5"/>
    <p:sldId id="428" r:id="rId6"/>
    <p:sldId id="429" r:id="rId7"/>
    <p:sldId id="431" r:id="rId8"/>
    <p:sldId id="433" r:id="rId9"/>
    <p:sldId id="436" r:id="rId10"/>
    <p:sldId id="435" r:id="rId11"/>
    <p:sldId id="437" r:id="rId12"/>
    <p:sldId id="439" r:id="rId13"/>
    <p:sldId id="440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8720" autoAdjust="0"/>
  </p:normalViewPr>
  <p:slideViewPr>
    <p:cSldViewPr snapToGrid="0">
      <p:cViewPr varScale="1">
        <p:scale>
          <a:sx n="74" d="100"/>
          <a:sy n="74" d="100"/>
        </p:scale>
        <p:origin x="1254" y="72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5CD2F8-1715-46D8-856C-C4020230C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2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17C9317C-5A9F-434D-A9BB-451CA2BFD8A1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612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405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2115EEE1-C313-462C-A146-7DD654EDAFCA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274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D4F6B98A-4A17-4F22-A856-A3AB93FABFAA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501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4F29396D-55D6-4583-A8BB-B94136E9A5E6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210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01B1B221-6EF6-43AF-9C74-258822AAEA79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702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6B5E5B8F-900A-44EF-B439-AD708B048C89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3513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FC551EBD-205F-44EE-9019-17A261D5A576}" type="slidenum">
              <a:rPr lang="en-US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055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rson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285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smtClean="0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smtClean="0">
                <a:solidFill>
                  <a:srgbClr val="CD8019"/>
                </a:solidFill>
                <a:latin typeface="Arial" panose="020B0604020202020204" pitchFamily="34" charset="0"/>
              </a:rPr>
              <a:t>1.1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6 w 96"/>
              <a:gd name="T3" fmla="*/ 0 h 192"/>
              <a:gd name="T4" fmla="*/ 2147483646 w 96"/>
              <a:gd name="T5" fmla="*/ 19354800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6766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A62CB687-8F01-4CA2-B5C5-402799EF690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123713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386F77F4-BC12-49A3-8A53-5539EB09165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318501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26047BC9-DFA0-4CCA-AFFD-EE8EA8EB633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402142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01299E09-BCAA-4A24-91F9-4A15A715668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797344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05E3596C-5E37-471B-B961-B18D6A65402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482167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B500D69E-9D93-4174-B37E-8DD723B97D22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050666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90E5EA2B-5103-4D1B-8DCA-2D1962D7D2D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909120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6C88EBA0-D1AD-499D-BF46-65060471370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372367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36551927-3B43-482C-8165-C464919E805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024002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76C569B3-1268-4013-9F27-E1BEEE993D69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136207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9FB86D84-B48B-472D-974F-2BF475A2714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716504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02D1DC49-0903-4854-91A2-0C974F525BE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17987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2C5EB232-4D14-4C9C-BF3B-13769CC9F206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189246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Slide 1.1- </a:t>
            </a:r>
            <a:fld id="{67C2411A-6324-4CF0-8E24-F86F2DE58F66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9"/>
          <p:cNvSpPr>
            <a:spLocks noGrp="1"/>
          </p:cNvSpPr>
          <p:nvPr>
            <p:ph type="ftr" sz="quarter" idx="4294967295"/>
          </p:nvPr>
        </p:nvSpPr>
        <p:spPr bwMode="auto">
          <a:xfrm>
            <a:off x="1752600" y="6305550"/>
            <a:ext cx="6934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Equations</a:t>
            </a:r>
            <a:br>
              <a:rPr lang="en-US" altLang="en-US" smtClean="0"/>
            </a:br>
            <a:r>
              <a:rPr lang="en-US" altLang="en-US" smtClean="0"/>
              <a:t>in Linear Algebra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SYSTEMS OF</a:t>
            </a:r>
            <a:br>
              <a:rPr lang="en-US" altLang="en-US" smtClean="0"/>
            </a:br>
            <a:r>
              <a:rPr lang="en-US" altLang="en-US" smtClean="0"/>
              <a:t>LINEAR EQUATIONS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019300"/>
            <a:ext cx="32131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C23B9999-D32C-4EA0-8063-8786280A823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1507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SYSTEM OF EQUATIONS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37560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result of this calculation is written in place of the original third equation: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Now, multiply equation 2 by         in order to obtain 1 as the coefficient for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. </a:t>
            </a:r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67994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00200" y="2667000"/>
          <a:ext cx="27559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3" imgW="2755900" imgH="1727200" progId="Equation.DSMT4">
                  <p:embed/>
                </p:oleObj>
              </mc:Choice>
              <mc:Fallback>
                <p:oleObj name="Equation" r:id="rId3" imgW="2755900" imgH="172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27559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45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53000" y="2514600"/>
          <a:ext cx="3009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5" imgW="3009900" imgH="1778000" progId="Equation.DSMT4">
                  <p:embed/>
                </p:oleObj>
              </mc:Choice>
              <mc:Fallback>
                <p:oleObj name="Equation" r:id="rId5" imgW="3009900" imgH="177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14600"/>
                        <a:ext cx="3009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47" name="Object 11"/>
          <p:cNvGraphicFramePr>
            <a:graphicFrameLocks noChangeAspect="1"/>
          </p:cNvGraphicFramePr>
          <p:nvPr/>
        </p:nvGraphicFramePr>
        <p:xfrm>
          <a:off x="5105400" y="5219700"/>
          <a:ext cx="533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7" imgW="634725" imgH="355446" progId="Equation.DSMT4">
                  <p:embed/>
                </p:oleObj>
              </mc:Choice>
              <mc:Fallback>
                <p:oleObj name="Equation" r:id="rId7" imgW="634725" imgH="35544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219700"/>
                        <a:ext cx="5334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C2A7D75C-F66E-46AA-8167-3988D250F39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2531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SYSTEM OF EQUATIONS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5086350"/>
          </a:xfrm>
        </p:spPr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Use the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in equation 2 to eliminate the         in equation 3.</a:t>
            </a:r>
          </a:p>
        </p:txBody>
      </p:sp>
      <p:graphicFrame>
        <p:nvGraphicFramePr>
          <p:cNvPr id="687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96975" y="1676400"/>
          <a:ext cx="27559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3" imgW="2755900" imgH="1727200" progId="Equation.DSMT4">
                  <p:embed/>
                </p:oleObj>
              </mc:Choice>
              <mc:Fallback>
                <p:oleObj name="Equation" r:id="rId3" imgW="27559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1676400"/>
                        <a:ext cx="27559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29188" y="1676400"/>
          <a:ext cx="3009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5" imgW="3009900" imgH="1778000" progId="Equation.DSMT4">
                  <p:embed/>
                </p:oleObj>
              </mc:Choice>
              <mc:Fallback>
                <p:oleObj name="Equation" r:id="rId5" imgW="30099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676400"/>
                        <a:ext cx="3009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2" name="Object 8"/>
          <p:cNvGraphicFramePr>
            <a:graphicFrameLocks noChangeAspect="1"/>
          </p:cNvGraphicFramePr>
          <p:nvPr/>
        </p:nvGraphicFramePr>
        <p:xfrm>
          <a:off x="6629400" y="3860800"/>
          <a:ext cx="685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7" imgW="761669" imgH="482391" progId="Equation.DSMT4">
                  <p:embed/>
                </p:oleObj>
              </mc:Choice>
              <mc:Fallback>
                <p:oleObj name="Equation" r:id="rId7" imgW="761669" imgH="48239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60800"/>
                        <a:ext cx="685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3" name="Object 9"/>
          <p:cNvGraphicFramePr>
            <a:graphicFrameLocks noChangeAspect="1"/>
          </p:cNvGraphicFramePr>
          <p:nvPr/>
        </p:nvGraphicFramePr>
        <p:xfrm>
          <a:off x="2971800" y="4419600"/>
          <a:ext cx="2667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9" imgW="2667000" imgH="1803400" progId="Equation.DSMT4">
                  <p:embed/>
                </p:oleObj>
              </mc:Choice>
              <mc:Fallback>
                <p:oleObj name="Equation" r:id="rId9" imgW="2667000" imgH="1803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9600"/>
                        <a:ext cx="26670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F59155AB-3476-4515-BD3D-4FD6E700EF8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SYSTEM OF EQUATIONS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397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new system has a </a:t>
            </a:r>
            <a:r>
              <a:rPr lang="en-US" altLang="en-US" sz="2800" i="1" smtClean="0"/>
              <a:t>triangular</a:t>
            </a:r>
            <a:r>
              <a:rPr lang="en-US" altLang="en-US" sz="2800" smtClean="0"/>
              <a:t> form.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Eventually, you want to eliminate the          term from equation 1, but it is more efficient to use the x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term in equation 3 first to eliminate the         and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terms in equations 2 and 1.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graphicFrame>
        <p:nvGraphicFramePr>
          <p:cNvPr id="691205" name="Object 5"/>
          <p:cNvGraphicFramePr>
            <a:graphicFrameLocks noChangeAspect="1"/>
          </p:cNvGraphicFramePr>
          <p:nvPr/>
        </p:nvGraphicFramePr>
        <p:xfrm>
          <a:off x="914400" y="2438400"/>
          <a:ext cx="2540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3" imgW="2540000" imgH="1803400" progId="Equation.DSMT4">
                  <p:embed/>
                </p:oleObj>
              </mc:Choice>
              <mc:Fallback>
                <p:oleObj name="Equation" r:id="rId3" imgW="2540000" imgH="180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25400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908550" y="2438400"/>
          <a:ext cx="2794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5" imgW="2794000" imgH="1778000" progId="Equation.DSMT4">
                  <p:embed/>
                </p:oleObj>
              </mc:Choice>
              <mc:Fallback>
                <p:oleObj name="Equation" r:id="rId5" imgW="27940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2438400"/>
                        <a:ext cx="2794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9" name="Object 9"/>
          <p:cNvGraphicFramePr>
            <a:graphicFrameLocks noChangeAspect="1"/>
          </p:cNvGraphicFramePr>
          <p:nvPr/>
        </p:nvGraphicFramePr>
        <p:xfrm>
          <a:off x="6229350" y="4411663"/>
          <a:ext cx="7620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7" imgW="774364" imgH="482391" progId="Equation.DSMT4">
                  <p:embed/>
                </p:oleObj>
              </mc:Choice>
              <mc:Fallback>
                <p:oleObj name="Equation" r:id="rId7" imgW="774364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4411663"/>
                        <a:ext cx="76200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0" name="Object 10"/>
          <p:cNvGraphicFramePr>
            <a:graphicFrameLocks noChangeAspect="1"/>
          </p:cNvGraphicFramePr>
          <p:nvPr/>
        </p:nvGraphicFramePr>
        <p:xfrm>
          <a:off x="5410200" y="5232400"/>
          <a:ext cx="685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9" imgW="761669" imgH="482391" progId="Equation.DSMT4">
                  <p:embed/>
                </p:oleObj>
              </mc:Choice>
              <mc:Fallback>
                <p:oleObj name="Equation" r:id="rId9" imgW="761669" imgH="4823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232400"/>
                        <a:ext cx="685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6871DA58-E198-406C-A604-B24299A0C31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4579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SYSTEM OF EQUATIONS</a:t>
            </a:r>
          </a:p>
        </p:txBody>
      </p:sp>
      <p:graphicFrame>
        <p:nvGraphicFramePr>
          <p:cNvPr id="69325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47800" y="1447800"/>
          <a:ext cx="2032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3" imgW="2032000" imgH="1803400" progId="Equation.DSMT4">
                  <p:embed/>
                </p:oleObj>
              </mc:Choice>
              <mc:Fallback>
                <p:oleObj name="Equation" r:id="rId3" imgW="2032000" imgH="180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20320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3256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429000"/>
            <a:ext cx="8229600" cy="2743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Now, combine the results of these two operations.</a:t>
            </a:r>
          </a:p>
        </p:txBody>
      </p:sp>
      <p:graphicFrame>
        <p:nvGraphicFramePr>
          <p:cNvPr id="693253" name="Object 5"/>
          <p:cNvGraphicFramePr>
            <a:graphicFrameLocks noChangeAspect="1"/>
          </p:cNvGraphicFramePr>
          <p:nvPr/>
        </p:nvGraphicFramePr>
        <p:xfrm>
          <a:off x="4343400" y="1447800"/>
          <a:ext cx="2743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5" imgW="2743200" imgH="1803400" progId="Equation.DSMT4">
                  <p:embed/>
                </p:oleObj>
              </mc:Choice>
              <mc:Fallback>
                <p:oleObj name="Equation" r:id="rId5" imgW="2743200" imgH="180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47800"/>
                        <a:ext cx="27432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7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47800" y="4114800"/>
          <a:ext cx="2057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7" imgW="2057400" imgH="1727200" progId="Equation.DSMT4">
                  <p:embed/>
                </p:oleObj>
              </mc:Choice>
              <mc:Fallback>
                <p:oleObj name="Equation" r:id="rId7" imgW="2057400" imgH="172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14800"/>
                        <a:ext cx="20574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9" name="Object 11"/>
          <p:cNvGraphicFramePr>
            <a:graphicFrameLocks noChangeAspect="1"/>
          </p:cNvGraphicFramePr>
          <p:nvPr/>
        </p:nvGraphicFramePr>
        <p:xfrm>
          <a:off x="4495800" y="4038600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9" imgW="2768600" imgH="1778000" progId="Equation.DSMT4">
                  <p:embed/>
                </p:oleObj>
              </mc:Choice>
              <mc:Fallback>
                <p:oleObj name="Equation" r:id="rId9" imgW="2768600" imgH="177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2E9886A5-E28F-4B49-9017-BA01CE1E50B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SYSTEM OF EQUATIONS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Move back to the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in equation 2, and use it to eliminate the          above it. Because of the previous work with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, there is now no arithmetic involving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terms. Add 2 times equation 2 to equation 1 and obtain the system:</a:t>
            </a:r>
          </a:p>
        </p:txBody>
      </p:sp>
      <p:graphicFrame>
        <p:nvGraphicFramePr>
          <p:cNvPr id="696324" name="Object 4"/>
          <p:cNvGraphicFramePr>
            <a:graphicFrameLocks noChangeAspect="1"/>
          </p:cNvGraphicFramePr>
          <p:nvPr/>
        </p:nvGraphicFramePr>
        <p:xfrm>
          <a:off x="2743200" y="3657600"/>
          <a:ext cx="11430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3" imgW="1143000" imgH="1727200" progId="Equation.DSMT4">
                  <p:embed/>
                </p:oleObj>
              </mc:Choice>
              <mc:Fallback>
                <p:oleObj name="Equation" r:id="rId3" imgW="11430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57600"/>
                        <a:ext cx="11430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2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3657600"/>
          <a:ext cx="2540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5" imgW="2540000" imgH="1778000" progId="Equation.DSMT4">
                  <p:embed/>
                </p:oleObj>
              </mc:Choice>
              <mc:Fallback>
                <p:oleObj name="Equation" r:id="rId5" imgW="25400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57600"/>
                        <a:ext cx="2540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27" name="Object 7"/>
          <p:cNvGraphicFramePr>
            <a:graphicFrameLocks noChangeAspect="1"/>
          </p:cNvGraphicFramePr>
          <p:nvPr/>
        </p:nvGraphicFramePr>
        <p:xfrm>
          <a:off x="2819400" y="2082800"/>
          <a:ext cx="76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7" imgW="774364" imgH="482391" progId="Equation.DSMT4">
                  <p:embed/>
                </p:oleObj>
              </mc:Choice>
              <mc:Fallback>
                <p:oleObj name="Equation" r:id="rId7" imgW="774364" imgH="4823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82800"/>
                        <a:ext cx="76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15511BD5-9077-4B23-9C4D-A54E7A6BEA73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SYSTEM OF EQUATIONS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Thus, the only solution of the original system is (29,16,3). To verify that (29,16,3) is a solution, substitute these values into the left side of the original system, and compute.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results agree with the right side of the original system, so (29,16,3) is a solution of the system.</a:t>
            </a:r>
          </a:p>
        </p:txBody>
      </p:sp>
      <p:graphicFrame>
        <p:nvGraphicFramePr>
          <p:cNvPr id="698372" name="Object 4"/>
          <p:cNvGraphicFramePr>
            <a:graphicFrameLocks noChangeAspect="1"/>
          </p:cNvGraphicFramePr>
          <p:nvPr/>
        </p:nvGraphicFramePr>
        <p:xfrm>
          <a:off x="1219200" y="3352800"/>
          <a:ext cx="69342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3" imgW="6946900" imgH="1651000" progId="Equation.DSMT4">
                  <p:embed/>
                </p:oleObj>
              </mc:Choice>
              <mc:Fallback>
                <p:oleObj name="Equation" r:id="rId3" imgW="6946900" imgH="165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69342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8CF6A09B-6049-4A0E-BC09-BC6DA6CD90C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ELEMENTARY ROW OPERATIONS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800" smtClean="0"/>
              <a:t>Elementary row operations include the following: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(Replacement) Replace one row by the sum of itself and a multiple of another row.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(Interchange) Interchange two rows.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(Scaling) Multiply all entries in a row by a nonzero constant.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800" smtClean="0"/>
              <a:t>Two matrices are called </a:t>
            </a:r>
            <a:r>
              <a:rPr lang="en-US" altLang="en-US" sz="2800" b="1" smtClean="0"/>
              <a:t>row equivalent</a:t>
            </a:r>
            <a:r>
              <a:rPr lang="en-US" altLang="en-US" sz="2800" smtClean="0"/>
              <a:t> if there is a sequence of elementary row operations that transforms one matrix into the other.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9001528F-8703-45AF-915A-A6361A05527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35725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ELEMENTARY ROW OPERATIONS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smtClean="0"/>
              <a:t>It is important to note that row operations are </a:t>
            </a:r>
            <a:r>
              <a:rPr lang="en-US" altLang="en-US" sz="2800" i="1" smtClean="0"/>
              <a:t>reversible</a:t>
            </a:r>
            <a:r>
              <a:rPr lang="en-US" altLang="en-US" sz="2800" smtClean="0"/>
              <a:t>.</a:t>
            </a:r>
          </a:p>
          <a:p>
            <a:pPr marL="609600" indent="-609600" eaLnBrk="1" hangingPunct="1"/>
            <a:r>
              <a:rPr lang="en-US" altLang="en-US" sz="2800" smtClean="0"/>
              <a:t>If the augmented matrices of two linear systems are row equivalent, then the two systems have the same solution set.</a:t>
            </a:r>
          </a:p>
          <a:p>
            <a:pPr marL="609600" indent="-609600" eaLnBrk="1" hangingPunct="1"/>
            <a:r>
              <a:rPr lang="en-US" altLang="en-US" sz="2800" smtClean="0"/>
              <a:t>Two fundamental questions about a linear system are as follows:</a:t>
            </a:r>
          </a:p>
          <a:p>
            <a:pPr marL="1371600" lvl="2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Is the system consistent; that is, does at least one solution </a:t>
            </a:r>
            <a:r>
              <a:rPr lang="en-US" altLang="en-US" sz="2800" i="1" smtClean="0"/>
              <a:t>exist</a:t>
            </a:r>
            <a:r>
              <a:rPr lang="en-US" altLang="en-US" sz="2800" smtClean="0"/>
              <a:t>?</a:t>
            </a:r>
          </a:p>
          <a:p>
            <a:pPr marL="1371600" lvl="2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If a solution exists, is it the </a:t>
            </a:r>
            <a:r>
              <a:rPr lang="en-US" altLang="en-US" sz="2800" i="1" smtClean="0"/>
              <a:t>only</a:t>
            </a:r>
            <a:r>
              <a:rPr lang="en-US" altLang="en-US" sz="2800" smtClean="0"/>
              <a:t> one; that is, is the solution </a:t>
            </a:r>
            <a:r>
              <a:rPr lang="en-US" altLang="en-US" sz="2800" i="1" smtClean="0"/>
              <a:t>unique</a:t>
            </a:r>
            <a:r>
              <a:rPr lang="en-US" altLang="en-US" sz="2800" smtClean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2D68C0D8-7FEB-495F-B0B7-0D4A7F3E2B2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EXISTENCE AND UNIQUENESS OF SYSTEM OF EQUATIONS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Example 3:</a:t>
            </a:r>
            <a:r>
              <a:rPr lang="en-US" altLang="en-US" sz="2800" smtClean="0"/>
              <a:t> Determine if the following system is consistent: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            (5)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b="1" smtClean="0"/>
              <a:t>Solution:</a:t>
            </a:r>
            <a:r>
              <a:rPr lang="en-US" altLang="en-US" sz="2800" smtClean="0"/>
              <a:t> The augmented matrix is</a:t>
            </a:r>
          </a:p>
        </p:txBody>
      </p:sp>
      <p:graphicFrame>
        <p:nvGraphicFramePr>
          <p:cNvPr id="705540" name="Object 4"/>
          <p:cNvGraphicFramePr>
            <a:graphicFrameLocks noChangeAspect="1"/>
          </p:cNvGraphicFramePr>
          <p:nvPr/>
        </p:nvGraphicFramePr>
        <p:xfrm>
          <a:off x="2819400" y="2286000"/>
          <a:ext cx="29083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3" imgW="2908300" imgH="1727200" progId="Equation.DSMT4">
                  <p:embed/>
                </p:oleObj>
              </mc:Choice>
              <mc:Fallback>
                <p:oleObj name="Equation" r:id="rId3" imgW="29083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0"/>
                        <a:ext cx="29083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5541" name="Object 5"/>
          <p:cNvGraphicFramePr>
            <a:graphicFrameLocks noChangeAspect="1"/>
          </p:cNvGraphicFramePr>
          <p:nvPr/>
        </p:nvGraphicFramePr>
        <p:xfrm>
          <a:off x="3124200" y="4648200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5" imgW="2768600" imgH="1778000" progId="Equation.DSMT4">
                  <p:embed/>
                </p:oleObj>
              </mc:Choice>
              <mc:Fallback>
                <p:oleObj name="Equation" r:id="rId5" imgW="27686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2121DAD5-EE12-4F49-B6CF-F93F934CF7B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30723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EXISTENCE AND UNIQUENESS OF SYSTEM OF EQUATIONS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686800" cy="510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obtain an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in in the first equation, interchange rows 1 and 2: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To eliminate the 5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term in the third equation, add             times row 1 to row 3.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               (6)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graphicFrame>
        <p:nvGraphicFramePr>
          <p:cNvPr id="7065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05200" y="1905000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3" imgW="2768600" imgH="1778000" progId="Equation.DSMT4">
                  <p:embed/>
                </p:oleObj>
              </mc:Choice>
              <mc:Fallback>
                <p:oleObj name="Equation" r:id="rId3" imgW="27686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66" name="Object 6"/>
          <p:cNvGraphicFramePr>
            <a:graphicFrameLocks noChangeAspect="1"/>
          </p:cNvGraphicFramePr>
          <p:nvPr/>
        </p:nvGraphicFramePr>
        <p:xfrm>
          <a:off x="8229600" y="3873500"/>
          <a:ext cx="774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5" imgW="926698" imgH="355446" progId="Equation.DSMT4">
                  <p:embed/>
                </p:oleObj>
              </mc:Choice>
              <mc:Fallback>
                <p:oleObj name="Equation" r:id="rId5" imgW="926698" imgH="3554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873500"/>
                        <a:ext cx="7747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05200" y="4833938"/>
          <a:ext cx="3248025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7" imgW="3924300" imgH="1778000" progId="Equation.DSMT4">
                  <p:embed/>
                </p:oleObj>
              </mc:Choice>
              <mc:Fallback>
                <p:oleObj name="Equation" r:id="rId7" imgW="3924300" imgH="1778000" progId="Equation.DSMT4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33938"/>
                        <a:ext cx="3248025" cy="147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EQUATION</a:t>
            </a:r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 </a:t>
            </a:r>
            <a:r>
              <a:rPr lang="en-US" altLang="en-US" sz="2800" b="1" smtClean="0"/>
              <a:t>linear equation</a:t>
            </a:r>
            <a:r>
              <a:rPr lang="en-US" altLang="en-US" sz="2800" smtClean="0"/>
              <a:t> in the variables                is an equation that can be written in the form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where </a:t>
            </a:r>
            <a:r>
              <a:rPr lang="en-US" altLang="en-US" sz="2800" i="1" smtClean="0"/>
              <a:t>b</a:t>
            </a:r>
            <a:r>
              <a:rPr lang="en-US" altLang="en-US" sz="2800" smtClean="0"/>
              <a:t> and the coefficients                are real or complex numbers, usually known in advance.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A </a:t>
            </a:r>
            <a:r>
              <a:rPr lang="en-US" altLang="en-US" sz="2800" b="1" smtClean="0"/>
              <a:t>system of linear equations</a:t>
            </a:r>
            <a:r>
              <a:rPr lang="en-US" altLang="en-US" sz="2800" smtClean="0"/>
              <a:t> (or a </a:t>
            </a:r>
            <a:r>
              <a:rPr lang="en-US" altLang="en-US" sz="2800" b="1" smtClean="0"/>
              <a:t>linear system</a:t>
            </a:r>
            <a:r>
              <a:rPr lang="en-US" altLang="en-US" sz="2800" smtClean="0"/>
              <a:t>) is a collection of one or more linear equations involving the same variables </a:t>
            </a:r>
            <a:r>
              <a:rPr lang="en-US" altLang="en-US" sz="2800" smtClean="0">
                <a:cs typeface="Times New Roman" panose="02020603050405020304" pitchFamily="18" charset="0"/>
              </a:rPr>
              <a:t>—</a:t>
            </a:r>
            <a:r>
              <a:rPr lang="en-US" altLang="en-US" sz="2800" smtClean="0"/>
              <a:t> say,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,…., </a:t>
            </a:r>
            <a:r>
              <a:rPr lang="en-US" altLang="en-US" sz="2800" i="1" smtClean="0"/>
              <a:t>x</a:t>
            </a:r>
            <a:r>
              <a:rPr lang="en-US" altLang="en-US" sz="2800" i="1" baseline="-25000" smtClean="0"/>
              <a:t>n</a:t>
            </a:r>
            <a:r>
              <a:rPr lang="en-US" altLang="en-US" sz="2800" smtClean="0"/>
              <a:t>.</a:t>
            </a:r>
          </a:p>
        </p:txBody>
      </p:sp>
      <p:graphicFrame>
        <p:nvGraphicFramePr>
          <p:cNvPr id="316425" name="Object 9"/>
          <p:cNvGraphicFramePr>
            <a:graphicFrameLocks noChangeAspect="1"/>
          </p:cNvGraphicFramePr>
          <p:nvPr/>
        </p:nvGraphicFramePr>
        <p:xfrm>
          <a:off x="5867400" y="16383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" imgW="1295400" imgH="482600" progId="Equation.DSMT4">
                  <p:embed/>
                </p:oleObj>
              </mc:Choice>
              <mc:Fallback>
                <p:oleObj name="Equation" r:id="rId4" imgW="12954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38300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0" name="Object 14"/>
          <p:cNvGraphicFramePr>
            <a:graphicFrameLocks noChangeAspect="1"/>
          </p:cNvGraphicFramePr>
          <p:nvPr/>
        </p:nvGraphicFramePr>
        <p:xfrm>
          <a:off x="2667000" y="2590800"/>
          <a:ext cx="397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6" imgW="3975100" imgH="482600" progId="Equation.DSMT4">
                  <p:embed/>
                </p:oleObj>
              </mc:Choice>
              <mc:Fallback>
                <p:oleObj name="Equation" r:id="rId6" imgW="3975100" imgH="482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3975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1" name="Object 15"/>
          <p:cNvGraphicFramePr>
            <a:graphicFrameLocks noChangeAspect="1"/>
          </p:cNvGraphicFramePr>
          <p:nvPr/>
        </p:nvGraphicFramePr>
        <p:xfrm>
          <a:off x="4953000" y="3098800"/>
          <a:ext cx="1308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8" imgW="1307532" imgH="482391" progId="Equation.DSMT4">
                  <p:embed/>
                </p:oleObj>
              </mc:Choice>
              <mc:Fallback>
                <p:oleObj name="Equation" r:id="rId8" imgW="1307532" imgH="48239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98800"/>
                        <a:ext cx="1308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10" imgW="475104" imgH="810471" progId="Equation.DSMT4">
                  <p:embed/>
                </p:oleObj>
              </mc:Choice>
              <mc:Fallback>
                <p:oleObj name="Equation" r:id="rId10" imgW="475104" imgH="81047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12" imgW="475104" imgH="810471" progId="Equation.DSMT4">
                  <p:embed/>
                </p:oleObj>
              </mc:Choice>
              <mc:Fallback>
                <p:oleObj name="Equation" r:id="rId12" imgW="475104" imgH="81047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3" imgW="475104" imgH="810471" progId="Equation.DSMT4">
                  <p:embed/>
                </p:oleObj>
              </mc:Choice>
              <mc:Fallback>
                <p:oleObj name="Equation" r:id="rId13" imgW="475104" imgH="81047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98BDB215-F858-4B89-B9FF-68DD53433AD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31747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071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EXISTENCE AND UNIQUENESS OF SYSTEM OF EQUATIONS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196975"/>
            <a:ext cx="8458200" cy="4217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Next, use the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term in the second equation to eliminate the                term from the third equation. Add        times row 2 to row 3.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/>
              <a:t>                                                                                            </a:t>
            </a:r>
            <a:r>
              <a:rPr lang="en-US" altLang="en-US" sz="2800" smtClean="0"/>
              <a:t>(7)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augmented matrix is now in triangular form. To interpret it correctly, go back to equation notation.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              (8)</a:t>
            </a:r>
          </a:p>
        </p:txBody>
      </p:sp>
      <p:graphicFrame>
        <p:nvGraphicFramePr>
          <p:cNvPr id="710660" name="Object 4"/>
          <p:cNvGraphicFramePr>
            <a:graphicFrameLocks noChangeAspect="1"/>
          </p:cNvGraphicFramePr>
          <p:nvPr/>
        </p:nvGraphicFramePr>
        <p:xfrm>
          <a:off x="2655888" y="1612900"/>
          <a:ext cx="12954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3" imgW="1459866" imgH="482391" progId="Equation.DSMT4">
                  <p:embed/>
                </p:oleObj>
              </mc:Choice>
              <mc:Fallback>
                <p:oleObj name="Equation" r:id="rId3" imgW="1459866" imgH="4823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1612900"/>
                        <a:ext cx="12954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1" name="Object 5"/>
          <p:cNvGraphicFramePr>
            <a:graphicFrameLocks noChangeAspect="1"/>
          </p:cNvGraphicFramePr>
          <p:nvPr/>
        </p:nvGraphicFramePr>
        <p:xfrm>
          <a:off x="1600200" y="2146300"/>
          <a:ext cx="533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5" imgW="634725" imgH="355446" progId="Equation.DSMT4">
                  <p:embed/>
                </p:oleObj>
              </mc:Choice>
              <mc:Fallback>
                <p:oleObj name="Equation" r:id="rId5" imgW="634725" imgH="3554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46300"/>
                        <a:ext cx="5334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2546350"/>
          <a:ext cx="276860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7" imgW="3238500" imgH="1778000" progId="Equation.DSMT4">
                  <p:embed/>
                </p:oleObj>
              </mc:Choice>
              <mc:Fallback>
                <p:oleObj name="Equation" r:id="rId7" imgW="3238500" imgH="177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46350"/>
                        <a:ext cx="276860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6" name="Object 10"/>
          <p:cNvGraphicFramePr>
            <a:graphicFrameLocks noChangeAspect="1"/>
          </p:cNvGraphicFramePr>
          <p:nvPr/>
        </p:nvGraphicFramePr>
        <p:xfrm>
          <a:off x="3219450" y="5026025"/>
          <a:ext cx="329565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9" imgW="3390900" imgH="1625600" progId="Equation.DSMT4">
                  <p:embed/>
                </p:oleObj>
              </mc:Choice>
              <mc:Fallback>
                <p:oleObj name="Equation" r:id="rId9" imgW="3390900" imgH="1625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026025"/>
                        <a:ext cx="329565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A0AC22B2-B283-4995-9CE3-9AE440BD87C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32771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EXISTENCE AND UNIQUENESS OF SYSTEM OF EQUATIONS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1608138"/>
            <a:ext cx="85725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equation                is a short form of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There are no values of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that satisfy (8) because the equation               is never true.  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Since (8) and (5) have the same solution set, the original system is inconsistent (</a:t>
            </a:r>
            <a:r>
              <a:rPr lang="en-US" altLang="en-US" sz="2800" i="1" smtClean="0"/>
              <a:t>i.e.</a:t>
            </a:r>
            <a:r>
              <a:rPr lang="en-US" altLang="en-US" sz="2800" smtClean="0"/>
              <a:t>, has no solution).</a:t>
            </a:r>
            <a:r>
              <a:rPr lang="en-US" altLang="en-US" sz="2400" smtClean="0"/>
              <a:t>                                                                                                     </a:t>
            </a:r>
            <a:r>
              <a:rPr lang="en-US" altLang="en-US" sz="2800" smtClean="0"/>
              <a:t> </a:t>
            </a:r>
          </a:p>
        </p:txBody>
      </p:sp>
      <p:graphicFrame>
        <p:nvGraphicFramePr>
          <p:cNvPr id="713732" name="Object 4"/>
          <p:cNvGraphicFramePr>
            <a:graphicFrameLocks noChangeAspect="1"/>
          </p:cNvGraphicFramePr>
          <p:nvPr/>
        </p:nvGraphicFramePr>
        <p:xfrm>
          <a:off x="2895600" y="1701800"/>
          <a:ext cx="1143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3" imgW="1282700" imgH="355600" progId="Equation.DSMT4">
                  <p:embed/>
                </p:oleObj>
              </mc:Choice>
              <mc:Fallback>
                <p:oleObj name="Equation" r:id="rId3" imgW="12827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01800"/>
                        <a:ext cx="1143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3" name="Object 5"/>
          <p:cNvGraphicFramePr>
            <a:graphicFrameLocks noChangeAspect="1"/>
          </p:cNvGraphicFramePr>
          <p:nvPr/>
        </p:nvGraphicFramePr>
        <p:xfrm>
          <a:off x="838200" y="2133600"/>
          <a:ext cx="32766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5" imgW="3479800" imgH="482600" progId="Equation.DSMT4">
                  <p:embed/>
                </p:oleObj>
              </mc:Choice>
              <mc:Fallback>
                <p:oleObj name="Equation" r:id="rId5" imgW="34798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32766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3200" y="3670300"/>
          <a:ext cx="1143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7" imgW="1282700" imgH="355600" progId="Equation.DSMT4">
                  <p:embed/>
                </p:oleObj>
              </mc:Choice>
              <mc:Fallback>
                <p:oleObj name="Equation" r:id="rId7" imgW="1282700" imgH="35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70300"/>
                        <a:ext cx="1143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00C7677A-6A59-4A84-B215-8C2152F2077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EQUATION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</a:t>
            </a:r>
            <a:r>
              <a:rPr lang="en-US" altLang="en-US" sz="2800" b="1" smtClean="0"/>
              <a:t>solution</a:t>
            </a:r>
            <a:r>
              <a:rPr lang="en-US" altLang="en-US" sz="2800" smtClean="0"/>
              <a:t> of the system is a list (</a:t>
            </a:r>
            <a:r>
              <a:rPr lang="en-US" altLang="en-US" sz="2800" i="1" smtClean="0"/>
              <a:t>s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</a:t>
            </a:r>
            <a:r>
              <a:rPr lang="en-US" altLang="en-US" sz="2800" i="1" smtClean="0"/>
              <a:t>s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,…, </a:t>
            </a:r>
            <a:r>
              <a:rPr lang="en-US" altLang="en-US" sz="2800" i="1" smtClean="0"/>
              <a:t>s</a:t>
            </a:r>
            <a:r>
              <a:rPr lang="en-US" altLang="en-US" sz="2800" i="1" baseline="-25000" smtClean="0"/>
              <a:t>n</a:t>
            </a:r>
            <a:r>
              <a:rPr lang="en-US" altLang="en-US" sz="2800" smtClean="0"/>
              <a:t>) of numbers that makes each equation a true statement when the values </a:t>
            </a:r>
            <a:r>
              <a:rPr lang="en-US" altLang="en-US" sz="2800" i="1" smtClean="0"/>
              <a:t>s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,…, </a:t>
            </a:r>
            <a:r>
              <a:rPr lang="en-US" altLang="en-US" sz="2800" i="1" smtClean="0"/>
              <a:t>s</a:t>
            </a:r>
            <a:r>
              <a:rPr lang="en-US" altLang="en-US" sz="2800" i="1" baseline="-25000" smtClean="0"/>
              <a:t>n</a:t>
            </a:r>
            <a:r>
              <a:rPr lang="en-US" altLang="en-US" sz="2800" smtClean="0"/>
              <a:t> are substituted for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,…, </a:t>
            </a:r>
            <a:r>
              <a:rPr lang="en-US" altLang="en-US" sz="2800" i="1" smtClean="0"/>
              <a:t>x</a:t>
            </a:r>
            <a:r>
              <a:rPr lang="en-US" altLang="en-US" sz="2800" i="1" baseline="-25000" smtClean="0"/>
              <a:t>n</a:t>
            </a:r>
            <a:r>
              <a:rPr lang="en-US" altLang="en-US" sz="2800" smtClean="0"/>
              <a:t>, respectively.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set of all possible solutions is called the </a:t>
            </a:r>
            <a:r>
              <a:rPr lang="en-US" altLang="en-US" sz="2800" b="1" smtClean="0"/>
              <a:t>solution set</a:t>
            </a:r>
            <a:r>
              <a:rPr lang="en-US" altLang="en-US" sz="2800" smtClean="0"/>
              <a:t> of the linear system.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Two linear systems are called </a:t>
            </a:r>
            <a:r>
              <a:rPr lang="en-US" altLang="en-US" sz="2800" b="1" smtClean="0"/>
              <a:t>equivalent</a:t>
            </a:r>
            <a:r>
              <a:rPr lang="en-US" altLang="en-US" sz="2800" smtClean="0"/>
              <a:t> if they have the same solution set.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B5269C97-642C-4783-AE4E-1354296D640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EQUATION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smtClean="0"/>
              <a:t>A system of linear equations has</a:t>
            </a:r>
          </a:p>
          <a:p>
            <a:pPr marL="1371600" lvl="2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no solution, or</a:t>
            </a:r>
          </a:p>
          <a:p>
            <a:pPr marL="1371600" lvl="2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exactly one solution, or</a:t>
            </a:r>
          </a:p>
          <a:p>
            <a:pPr marL="1371600" lvl="2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infinitely many solutions.</a:t>
            </a:r>
          </a:p>
          <a:p>
            <a:pPr marL="609600" indent="-609600" eaLnBrk="1" hangingPunct="1"/>
            <a:r>
              <a:rPr lang="en-US" altLang="en-US" sz="2800" smtClean="0"/>
              <a:t>A system of linear equations is said to be </a:t>
            </a:r>
            <a:r>
              <a:rPr lang="en-US" altLang="en-US" sz="2800" b="1" smtClean="0"/>
              <a:t>consistent</a:t>
            </a:r>
            <a:r>
              <a:rPr lang="en-US" altLang="en-US" sz="2800" smtClean="0"/>
              <a:t> if it has either one solution or infinitely many solutions.</a:t>
            </a:r>
          </a:p>
          <a:p>
            <a:pPr marL="609600" indent="-609600" eaLnBrk="1" hangingPunct="1"/>
            <a:r>
              <a:rPr lang="en-US" altLang="en-US" sz="2800" smtClean="0"/>
              <a:t>A system is </a:t>
            </a:r>
            <a:r>
              <a:rPr lang="en-US" altLang="en-US" sz="2800" b="1" smtClean="0"/>
              <a:t>inconsistent</a:t>
            </a:r>
            <a:r>
              <a:rPr lang="en-US" altLang="en-US" sz="2800" smtClean="0"/>
              <a:t> if it has no solution.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186A3184-225D-4DB9-9791-AA727137D61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2291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431800" y="6556375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NOTATION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en-US" sz="2750" dirty="0" smtClean="0"/>
              <a:t>The essential information of a linear system can be recorded compactly in a rectangular array called a </a:t>
            </a:r>
            <a:r>
              <a:rPr lang="en-US" altLang="en-US" sz="2750" b="1" dirty="0" smtClean="0"/>
              <a:t>matrix</a:t>
            </a:r>
            <a:r>
              <a:rPr lang="en-US" altLang="en-US" sz="2750" dirty="0" smtClean="0"/>
              <a:t>. Given the system, </a:t>
            </a:r>
          </a:p>
          <a:p>
            <a:pPr marL="609600" indent="-609600" eaLnBrk="1" hangingPunct="1">
              <a:defRPr/>
            </a:pPr>
            <a:endParaRPr lang="en-US" altLang="en-US" sz="2800" dirty="0" smtClean="0"/>
          </a:p>
          <a:p>
            <a:pPr marL="609600" indent="-609600" eaLnBrk="1" hangingPunct="1">
              <a:defRPr/>
            </a:pPr>
            <a:endParaRPr lang="en-US" altLang="en-US" sz="2800" dirty="0"/>
          </a:p>
          <a:p>
            <a:pPr marL="609600" indent="-609600" eaLnBrk="1" hangingPunct="1">
              <a:defRPr/>
            </a:pPr>
            <a:endParaRPr lang="en-US" altLang="en-US" sz="28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/>
              <a:t>with the coefficients of each variable aligned in columns, the matrix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/>
              <a:t>Is called the </a:t>
            </a:r>
            <a:r>
              <a:rPr lang="en-US" altLang="en-US" sz="2400" b="1" dirty="0" smtClean="0"/>
              <a:t>coefficient matrix </a:t>
            </a:r>
            <a:r>
              <a:rPr lang="en-US" altLang="en-US" sz="2400" dirty="0" smtClean="0"/>
              <a:t>(or matrix of </a:t>
            </a:r>
            <a:r>
              <a:rPr lang="en-US" altLang="en-US" sz="2400" b="1" dirty="0" smtClean="0"/>
              <a:t>coefficients</a:t>
            </a:r>
            <a:r>
              <a:rPr lang="en-US" altLang="en-US" sz="2400" dirty="0" smtClean="0"/>
              <a:t>) of the system</a:t>
            </a:r>
          </a:p>
          <a:p>
            <a:pPr marL="609600" indent="-609600" eaLnBrk="1" hangingPunct="1">
              <a:defRPr/>
            </a:pPr>
            <a:endParaRPr lang="en-US" altLang="en-US" sz="2800" dirty="0"/>
          </a:p>
          <a:p>
            <a:pPr marL="609600" indent="-609600" eaLnBrk="1" hangingPunct="1">
              <a:defRPr/>
            </a:pPr>
            <a:endParaRPr lang="en-US" altLang="en-US" sz="2800" dirty="0" smtClean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/>
              <a:t>                                                           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/>
              <a:t>	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/>
              <a:t>	is called the </a:t>
            </a:r>
            <a:r>
              <a:rPr lang="en-US" altLang="en-US" sz="2800" b="1" dirty="0" smtClean="0"/>
              <a:t>coefficient matrix</a:t>
            </a:r>
            <a:r>
              <a:rPr lang="en-US" altLang="en-US" sz="2800" dirty="0" smtClean="0"/>
              <a:t> of the system.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/>
          </a:p>
        </p:txBody>
      </p:sp>
      <p:graphicFrame>
        <p:nvGraphicFramePr>
          <p:cNvPr id="659464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24275" y="4498975"/>
          <a:ext cx="182086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4" imgW="2425700" imgH="1778000" progId="Equation.DSMT4">
                  <p:embed/>
                </p:oleObj>
              </mc:Choice>
              <mc:Fallback>
                <p:oleObj name="Equation" r:id="rId4" imgW="2425700" imgH="177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4498975"/>
                        <a:ext cx="182086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6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167063" y="2600325"/>
          <a:ext cx="2776537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6" imgW="3467100" imgH="1727200" progId="Equation.DSMT4">
                  <p:embed/>
                </p:oleObj>
              </mc:Choice>
              <mc:Fallback>
                <p:oleObj name="Equation" r:id="rId6" imgW="3467100" imgH="172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600325"/>
                        <a:ext cx="2776537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AF43601B-6653-4AA5-BCE7-F9DF6614BA7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4339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38888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NOTATION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19213"/>
            <a:ext cx="8534400" cy="20113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800" smtClean="0"/>
              <a:t>An </a:t>
            </a:r>
            <a:r>
              <a:rPr lang="en-US" altLang="en-US" sz="2800" b="1" smtClean="0"/>
              <a:t>augmented matrix</a:t>
            </a:r>
            <a:r>
              <a:rPr lang="en-US" altLang="en-US" sz="2800" smtClean="0"/>
              <a:t> of a system consists of the coefficient matrix with an added column containing the constants from the right sides of the equations.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800" smtClean="0"/>
              <a:t>For the given system of equations,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smtClean="0"/>
              <a:t>	is called the </a:t>
            </a:r>
            <a:r>
              <a:rPr lang="en-US" altLang="en-US" sz="2800" b="1" smtClean="0"/>
              <a:t>augmented matrix</a:t>
            </a:r>
            <a:r>
              <a:rPr lang="en-US" altLang="en-US" sz="2800" smtClean="0"/>
              <a:t> of the system.</a:t>
            </a:r>
            <a:endParaRPr lang="en-US" altLang="en-US" sz="240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2667000" y="17272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272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9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819400" y="3629025"/>
          <a:ext cx="3238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6" imgW="3238500" imgH="1778000" progId="Equation.DSMT4">
                  <p:embed/>
                </p:oleObj>
              </mc:Choice>
              <mc:Fallback>
                <p:oleObj name="Equation" r:id="rId6" imgW="3238500" imgH="177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29025"/>
                        <a:ext cx="3238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4FBBDEB3-4E76-4F4A-9F89-8BB0B0413F0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SIZE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2800" smtClean="0"/>
              <a:t>The size of a matrix tells how many rows and columns it has. If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and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 are positive integers, an           </a:t>
            </a:r>
            <a:r>
              <a:rPr lang="en-US" altLang="en-US" sz="2800" b="1" i="1" smtClean="0"/>
              <a:t>m   n </a:t>
            </a:r>
            <a:r>
              <a:rPr lang="en-US" altLang="en-US" sz="2800" b="1" smtClean="0"/>
              <a:t>matrix</a:t>
            </a:r>
            <a:r>
              <a:rPr lang="en-US" altLang="en-US" sz="2800" smtClean="0"/>
              <a:t> is a rectangular array of numbers with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rows and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 columns. (The number of rows always comes first.)</a:t>
            </a:r>
          </a:p>
          <a:p>
            <a:pPr marL="609600" indent="-609600" eaLnBrk="1" hangingPunct="1"/>
            <a:endParaRPr lang="en-US" altLang="en-US" sz="2800" smtClean="0"/>
          </a:p>
          <a:p>
            <a:pPr marL="609600" indent="-609600" eaLnBrk="1" hangingPunct="1"/>
            <a:r>
              <a:rPr lang="en-US" altLang="en-US" sz="2800" smtClean="0"/>
              <a:t>The basic strategy for solving a linear system is to </a:t>
            </a:r>
            <a:r>
              <a:rPr lang="en-US" altLang="en-US" sz="2800" i="1" smtClean="0"/>
              <a:t>replace one system with an equivalent system (i.e., one with the same solution set) that is easier to solve</a:t>
            </a:r>
            <a:r>
              <a:rPr lang="en-US" altLang="en-US" sz="2800" smtClean="0"/>
              <a:t>.</a:t>
            </a:r>
            <a:endParaRPr lang="en-US" altLang="en-US" sz="2800" i="1" smtClean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graphicFrame>
        <p:nvGraphicFramePr>
          <p:cNvPr id="16390" name="Object 4"/>
          <p:cNvGraphicFramePr>
            <a:graphicFrameLocks noChangeAspect="1"/>
          </p:cNvGraphicFramePr>
          <p:nvPr/>
        </p:nvGraphicFramePr>
        <p:xfrm>
          <a:off x="2667000" y="17272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272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5"/>
          <p:cNvGraphicFramePr>
            <a:graphicFrameLocks noChangeAspect="1"/>
          </p:cNvGraphicFramePr>
          <p:nvPr/>
        </p:nvGraphicFramePr>
        <p:xfrm>
          <a:off x="2667000" y="17272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272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5" name="Object 11"/>
          <p:cNvGraphicFramePr>
            <a:graphicFrameLocks noChangeAspect="1"/>
          </p:cNvGraphicFramePr>
          <p:nvPr/>
        </p:nvGraphicFramePr>
        <p:xfrm>
          <a:off x="1447800" y="2667000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7" imgW="215713" imgH="241091" progId="Equation.DSMT4">
                  <p:embed/>
                </p:oleObj>
              </mc:Choice>
              <mc:Fallback>
                <p:oleObj name="Equation" r:id="rId7" imgW="215713" imgH="24109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215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4A9ADE98-DDB7-41FC-85CF-0964C4ABC05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8435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SYSTEM OF EQUATIONS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720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b="1" smtClean="0"/>
              <a:t>Example 1:</a:t>
            </a:r>
            <a:r>
              <a:rPr lang="en-US" altLang="en-US" sz="2800" smtClean="0"/>
              <a:t> Solve the given system of equations.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----(1)                                                    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----(2) 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----(3)</a:t>
            </a:r>
          </a:p>
          <a:p>
            <a:pPr marL="609600" indent="-609600" eaLnBrk="1" hangingPunct="1"/>
            <a:endParaRPr lang="en-US" altLang="en-US" sz="2800" smtClean="0"/>
          </a:p>
          <a:p>
            <a:pPr marL="609600" indent="-609600" eaLnBrk="1" hangingPunct="1"/>
            <a:r>
              <a:rPr lang="en-US" altLang="en-US" sz="2800" b="1" smtClean="0"/>
              <a:t>Solution:</a:t>
            </a:r>
            <a:r>
              <a:rPr lang="en-US" altLang="en-US" sz="2800" smtClean="0"/>
              <a:t> The elimination procedure is shown here with and without matrix notation, and the results are placed side by side for comparison.</a:t>
            </a:r>
          </a:p>
        </p:txBody>
      </p:sp>
      <p:graphicFrame>
        <p:nvGraphicFramePr>
          <p:cNvPr id="6707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2057400"/>
          <a:ext cx="3378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4" imgW="3378200" imgH="1727200" progId="Equation.DSMT4">
                  <p:embed/>
                </p:oleObj>
              </mc:Choice>
              <mc:Fallback>
                <p:oleObj name="Equation" r:id="rId4" imgW="3378200" imgH="172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057400"/>
                        <a:ext cx="3378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1.1- </a:t>
            </a:r>
            <a:fld id="{EFC96374-8681-4048-B5C9-8AFE54CCC0C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0483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SYSTEM OF EQUATIONS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Keep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in the first equation and eliminate it from the other equations. To do so, add 4 times equation 1 to equation 3. 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6809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90600" y="1524000"/>
          <a:ext cx="3378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3378200" imgH="1727200" progId="Equation.DSMT4">
                  <p:embed/>
                </p:oleObj>
              </mc:Choice>
              <mc:Fallback>
                <p:oleObj name="Equation" r:id="rId3" imgW="33782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3378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05400" y="1447800"/>
          <a:ext cx="3238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5" imgW="3238500" imgH="1778000" progId="Equation.DSMT4">
                  <p:embed/>
                </p:oleObj>
              </mc:Choice>
              <mc:Fallback>
                <p:oleObj name="Equation" r:id="rId5" imgW="32385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47800"/>
                        <a:ext cx="3238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8" name="Object 8"/>
          <p:cNvGraphicFramePr>
            <a:graphicFrameLocks noChangeAspect="1"/>
          </p:cNvGraphicFramePr>
          <p:nvPr/>
        </p:nvGraphicFramePr>
        <p:xfrm>
          <a:off x="2743200" y="4648200"/>
          <a:ext cx="3378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7" imgW="3378200" imgH="1803400" progId="Equation.DSMT4">
                  <p:embed/>
                </p:oleObj>
              </mc:Choice>
              <mc:Fallback>
                <p:oleObj name="Equation" r:id="rId7" imgW="3378200" imgH="180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48200"/>
                        <a:ext cx="33782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16301</TotalTime>
  <Words>1218</Words>
  <Application>Microsoft Office PowerPoint</Application>
  <PresentationFormat>On-screen Show (4:3)</PresentationFormat>
  <Paragraphs>193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Bookshelf Symbol 2</vt:lpstr>
      <vt:lpstr>Times New Roman</vt:lpstr>
      <vt:lpstr>Wingdings</vt:lpstr>
      <vt:lpstr>Blends</vt:lpstr>
      <vt:lpstr>Equation</vt:lpstr>
      <vt:lpstr>Linear Equations in Linear Algebra</vt:lpstr>
      <vt:lpstr>LINEAR EQUATION</vt:lpstr>
      <vt:lpstr>LINEAR EQUATION</vt:lpstr>
      <vt:lpstr>LINEAR EQUATION</vt:lpstr>
      <vt:lpstr>MATRIX NOTATION</vt:lpstr>
      <vt:lpstr>MATRIX NOTATION</vt:lpstr>
      <vt:lpstr>MATRIX SIZE</vt:lpstr>
      <vt:lpstr>SOLVING SYSTEM OF EQUATIONS</vt:lpstr>
      <vt:lpstr>SOLVING SYSTEM OF EQUATIONS</vt:lpstr>
      <vt:lpstr>SOLVING SYSTEM OF EQUATIONS</vt:lpstr>
      <vt:lpstr>SOLVING SYSTEM OF EQUATIONS</vt:lpstr>
      <vt:lpstr>SOLVING SYSTEM OF EQUATIONS</vt:lpstr>
      <vt:lpstr>SOLVING SYSTEM OF EQUATIONS</vt:lpstr>
      <vt:lpstr>SOLVING SYSTEM OF EQUATIONS</vt:lpstr>
      <vt:lpstr>SOLVING SYSTEM OF EQUATIONS</vt:lpstr>
      <vt:lpstr>ELEMENTARY ROW OPERATIONS</vt:lpstr>
      <vt:lpstr>ELEMENTARY ROW OPERATIONS</vt:lpstr>
      <vt:lpstr>EXISTENCE AND UNIQUENESS OF SYSTEM OF EQUATIONS</vt:lpstr>
      <vt:lpstr>EXISTENCE AND UNIQUENESS OF SYSTEM OF EQUATIONS</vt:lpstr>
      <vt:lpstr>EXISTENCE AND UNIQUENESS OF SYSTEM OF EQUATIONS</vt:lpstr>
      <vt:lpstr>EXISTENCE AND UNIQUENESS OF SYSTEM OF EQUATIONS</vt:lpstr>
    </vt:vector>
  </TitlesOfParts>
  <Company>© 2012 Pearson Education, Inc. All rights reserved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Kristen Arnold</cp:lastModifiedBy>
  <cp:revision>973</cp:revision>
  <dcterms:created xsi:type="dcterms:W3CDTF">2005-10-22T18:34:54Z</dcterms:created>
  <dcterms:modified xsi:type="dcterms:W3CDTF">2015-05-15T13:19:13Z</dcterms:modified>
</cp:coreProperties>
</file>