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EB34F-1909-0B4F-8722-A9C6EF17B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561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7AB67-8A0C-E740-BAAE-CCB58543E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75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A0AD2-396E-0E46-9150-360520B6F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980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24340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E383E-B28E-174A-9B3E-D3FC2B20B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196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45CF94-6777-2542-A5EB-13DFCFF06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81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FD6F7E-B2E2-5341-ABA8-E0AFADCC2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33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73F68-EFA5-A04D-B30D-06D106FB2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101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26DD5-07A2-8C4D-8CB4-270E61917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985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B04F-BCD0-0645-B1EE-4F481DFE6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57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3355F9-E36A-7847-8F08-9380646B6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880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C6CE0-AD5C-704F-B055-52F5B472A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680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8EA557D7-389E-F14E-AE33-F550BDABD1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8.png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31.png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ln/>
        </p:spPr>
        <p:txBody>
          <a:bodyPr rIns="132080"/>
          <a:lstStyle/>
          <a:p>
            <a:endParaRPr lang="en-US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/>
          </p:cNvSpPr>
          <p:nvPr/>
        </p:nvSpPr>
        <p:spPr bwMode="auto">
          <a:xfrm>
            <a:off x="838200" y="2647950"/>
            <a:ext cx="7772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sz="4400">
                <a:solidFill>
                  <a:srgbClr val="BBE0E3"/>
                </a:solidFill>
                <a:ea typeface="ＭＳ Ｐゴシック" charset="0"/>
                <a:cs typeface="Arial" charset="0"/>
              </a:rPr>
              <a:t>6 - Stellar Evolution-I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4267200" y="4419600"/>
            <a:ext cx="1981200" cy="76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5941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17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10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867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rot="10800000">
            <a:off x="4343400" y="4419600"/>
            <a:ext cx="1828800" cy="1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  <a:ln/>
        </p:spPr>
        <p:txBody>
          <a:bodyPr rIns="132080"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to flash, or not to flash….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685800" y="1828800"/>
            <a:ext cx="693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Lower-mass stars - He-ignition begins in electron degenerate core</a:t>
            </a:r>
          </a:p>
          <a:p>
            <a:pPr marL="39688">
              <a:spcBef>
                <a:spcPts val="14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Heating does not expand the gas in the core, merely raises T, increasing reaction rates</a:t>
            </a:r>
          </a:p>
          <a:p>
            <a:pPr marL="39688">
              <a:spcBef>
                <a:spcPts val="14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Explosive reaction ensues -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He (core) Flash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- core briefly reaches ~10</a:t>
            </a:r>
            <a:r>
              <a:rPr lang="en-US" baseline="30000">
                <a:solidFill>
                  <a:schemeClr val="tx1"/>
                </a:solidFill>
                <a:ea typeface="ＭＳ Ｐゴシック" charset="0"/>
                <a:cs typeface="Arial" charset="0"/>
              </a:rPr>
              <a:t>11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L</a:t>
            </a:r>
            <a:r>
              <a:rPr lang="en-US" baseline="-25000">
                <a:solidFill>
                  <a:schemeClr val="tx1"/>
                </a:solidFill>
                <a:ea typeface="ＭＳ Ｐゴシック" charset="0"/>
                <a:cs typeface="Arial" charset="0"/>
              </a:rPr>
              <a:t>sun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?? (NOTE: This is not visible to the outside observer)</a:t>
            </a:r>
            <a:endParaRPr lang="en-US" baseline="-25000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9688">
              <a:spcBef>
                <a:spcPts val="14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Degeneracy is lifted and 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normal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 He-burning follows.</a:t>
            </a: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7838"/>
            <a:ext cx="191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87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/>
          </p:cNvSpPr>
          <p:nvPr/>
        </p:nvSpPr>
        <p:spPr bwMode="auto">
          <a:xfrm>
            <a:off x="2971800" y="228600"/>
            <a:ext cx="3048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Horizontal Branch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413"/>
            <a:ext cx="2716213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17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3124200" y="1828800"/>
            <a:ext cx="3048000" cy="227013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rot="10800000">
            <a:off x="4038600" y="1371600"/>
            <a:ext cx="2057400" cy="30480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228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1295400" y="228600"/>
            <a:ext cx="670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Instability Strip (Cepheids &amp; RR Lyrae Stars)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419600" y="762000"/>
            <a:ext cx="76200" cy="762000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3425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438400" y="152400"/>
            <a:ext cx="4724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Asymptotic Giant Branch (AGB)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87216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152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6892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16002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50"/>
              </a:spcBef>
            </a:pPr>
            <a:r>
              <a:rPr lang="en-US" sz="1600">
                <a:solidFill>
                  <a:srgbClr val="FC151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Mass in H-rich envelope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rot="10800000" flipH="1">
            <a:off x="2133600" y="3276600"/>
            <a:ext cx="609600" cy="381000"/>
          </a:xfrm>
          <a:prstGeom prst="line">
            <a:avLst/>
          </a:prstGeom>
          <a:noFill/>
          <a:ln w="127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6576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092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rot="10800000">
            <a:off x="2362200" y="2362200"/>
            <a:ext cx="3429000" cy="19050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762000" y="3429000"/>
            <a:ext cx="3657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rgbClr val="009999"/>
                </a:solidFill>
                <a:ea typeface="ＭＳ Ｐゴシック" charset="0"/>
                <a:cs typeface="Arial" charset="0"/>
              </a:rPr>
              <a:t>Massive Stars:</a:t>
            </a:r>
          </a:p>
          <a:p>
            <a:pPr marL="39688">
              <a:spcBef>
                <a:spcPts val="1050"/>
              </a:spcBef>
              <a:buClr>
                <a:srgbClr val="009999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009999"/>
                </a:solidFill>
                <a:ea typeface="ＭＳ Ｐゴシック" charset="0"/>
                <a:cs typeface="Arial" charset="0"/>
              </a:rPr>
              <a:t>Convective cores</a:t>
            </a:r>
          </a:p>
          <a:p>
            <a:pPr marL="39688">
              <a:spcBef>
                <a:spcPts val="1050"/>
              </a:spcBef>
              <a:buClr>
                <a:srgbClr val="009999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009999"/>
                </a:solidFill>
                <a:ea typeface="ＭＳ Ｐゴシック" charset="0"/>
                <a:cs typeface="Arial" charset="0"/>
              </a:rPr>
              <a:t>Radiative envelopes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352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rot="10800000">
            <a:off x="6858000" y="1524000"/>
            <a:ext cx="228600" cy="304800"/>
          </a:xfrm>
          <a:prstGeom prst="line">
            <a:avLst/>
          </a:prstGeom>
          <a:noFill/>
          <a:ln w="127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029200" y="1905000"/>
            <a:ext cx="304800" cy="762000"/>
          </a:xfrm>
          <a:prstGeom prst="line">
            <a:avLst/>
          </a:prstGeom>
          <a:noFill/>
          <a:ln w="127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168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 rot="10800000">
            <a:off x="4572000" y="2590800"/>
            <a:ext cx="1371600" cy="16002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3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358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2374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650"/>
            <a:ext cx="3581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867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 rot="10800000">
            <a:off x="4419600" y="2362200"/>
            <a:ext cx="1828800" cy="18288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5638800" y="2971800"/>
            <a:ext cx="190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1800">
                <a:solidFill>
                  <a:srgbClr val="FC151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convective core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rot="10800000">
            <a:off x="5486400" y="1066800"/>
            <a:ext cx="152400" cy="20574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10800000">
            <a:off x="5334000" y="1066800"/>
            <a:ext cx="304800" cy="20574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rot="10800000">
            <a:off x="5943600" y="914400"/>
            <a:ext cx="609600" cy="0"/>
          </a:xfrm>
          <a:prstGeom prst="line">
            <a:avLst/>
          </a:prstGeom>
          <a:noFill/>
          <a:ln w="25400" cap="flat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89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927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184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Line 11"/>
          <p:cNvSpPr>
            <a:spLocks noChangeShapeType="1"/>
          </p:cNvSpPr>
          <p:nvPr/>
        </p:nvSpPr>
        <p:spPr bwMode="auto">
          <a:xfrm rot="10800000">
            <a:off x="5334000" y="2743200"/>
            <a:ext cx="76200" cy="1143000"/>
          </a:xfrm>
          <a:prstGeom prst="line">
            <a:avLst/>
          </a:prstGeom>
          <a:noFill/>
          <a:ln w="25400" cap="flat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00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1148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/>
          </p:cNvSpPr>
          <p:nvPr/>
        </p:nvSpPr>
        <p:spPr bwMode="auto">
          <a:xfrm>
            <a:off x="457200" y="4038600"/>
            <a:ext cx="3492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700"/>
              </a:spcBef>
            </a:pPr>
            <a:r>
              <a:rPr lang="en-US" sz="4000" baseline="-25000" dirty="0">
                <a:solidFill>
                  <a:srgbClr val="FC1515"/>
                </a:solidFill>
                <a:latin typeface="Lucida Calligraphy" charset="0"/>
                <a:ea typeface="ＭＳ Ｐゴシック" charset="0"/>
                <a:cs typeface="Lucida Calligraphy" charset="0"/>
                <a:sym typeface="Lucida Calligraphy" charset="0"/>
              </a:rPr>
              <a:t>The life history of a star is determined by its mass…..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17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rot="10800000">
            <a:off x="4267200" y="2209800"/>
            <a:ext cx="1981200" cy="1981200"/>
          </a:xfrm>
          <a:prstGeom prst="line">
            <a:avLst/>
          </a:prstGeom>
          <a:noFill/>
          <a:ln w="25400" cap="flat">
            <a:solidFill>
              <a:srgbClr val="FC1515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5052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NovotnyF7-30t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28600"/>
            <a:ext cx="7980363" cy="536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057400" y="5486400"/>
            <a:ext cx="2133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1st dredge-up</a:t>
            </a:r>
          </a:p>
        </p:txBody>
      </p:sp>
      <p:sp>
        <p:nvSpPr>
          <p:cNvPr id="133" name="Shape 133"/>
          <p:cNvSpPr/>
          <p:nvPr/>
        </p:nvSpPr>
        <p:spPr>
          <a:xfrm>
            <a:off x="5562600" y="5638800"/>
            <a:ext cx="2438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2nd dredge-up</a:t>
            </a:r>
          </a:p>
        </p:txBody>
      </p:sp>
      <p:sp>
        <p:nvSpPr>
          <p:cNvPr id="134" name="Shape 134"/>
          <p:cNvSpPr/>
          <p:nvPr/>
        </p:nvSpPr>
        <p:spPr>
          <a:xfrm>
            <a:off x="4191000" y="1371600"/>
            <a:ext cx="2438400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3rd dredge-up on its way!</a:t>
            </a:r>
          </a:p>
        </p:txBody>
      </p:sp>
      <p:sp>
        <p:nvSpPr>
          <p:cNvPr id="135" name="Shape 135"/>
          <p:cNvSpPr/>
          <p:nvPr/>
        </p:nvSpPr>
        <p:spPr>
          <a:xfrm flipV="1">
            <a:off x="3200400" y="2438399"/>
            <a:ext cx="152400" cy="3124201"/>
          </a:xfrm>
          <a:prstGeom prst="line">
            <a:avLst/>
          </a:prstGeom>
          <a:ln w="25400">
            <a:solidFill>
              <a:srgbClr val="FF3019"/>
            </a:solidFill>
            <a:round/>
            <a:tailEnd type="triangle"/>
          </a:ln>
        </p:spPr>
        <p:txBody>
          <a:bodyPr lIns="0" tIns="0" rIns="0" bIns="0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6629400" y="3581400"/>
            <a:ext cx="228600" cy="1981200"/>
          </a:xfrm>
          <a:prstGeom prst="line">
            <a:avLst/>
          </a:prstGeom>
          <a:ln w="25400">
            <a:solidFill>
              <a:srgbClr val="FF3019"/>
            </a:solidFill>
            <a:round/>
            <a:tailEnd type="triangle"/>
          </a:ln>
        </p:spPr>
        <p:txBody>
          <a:bodyPr lIns="0" tIns="0" rIns="0" bIns="0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019800" y="1905000"/>
            <a:ext cx="2362200" cy="1600200"/>
          </a:xfrm>
          <a:prstGeom prst="line">
            <a:avLst/>
          </a:prstGeom>
          <a:ln w="25400">
            <a:solidFill>
              <a:srgbClr val="FF3019"/>
            </a:solidFill>
            <a:round/>
            <a:tailEnd type="triangle"/>
          </a:ln>
        </p:spPr>
        <p:txBody>
          <a:bodyPr lIns="0" tIns="0" rIns="0" bIns="0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036311" y="6062885"/>
            <a:ext cx="3458082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Time (units of 10</a:t>
            </a:r>
            <a:r>
              <a:rPr sz="2400" baseline="31999">
                <a:uFill>
                  <a:solidFill/>
                </a:uFill>
              </a:rPr>
              <a:t>7</a:t>
            </a:r>
            <a:r>
              <a:rPr sz="2400">
                <a:uFill>
                  <a:solidFill/>
                </a:uFill>
              </a:rPr>
              <a:t> years)</a:t>
            </a:r>
          </a:p>
        </p:txBody>
      </p:sp>
    </p:spTree>
    <p:extLst>
      <p:ext uri="{BB962C8B-B14F-4D97-AF65-F5344CB8AC3E}">
        <p14:creationId xmlns:p14="http://schemas.microsoft.com/office/powerpoint/2010/main" val="1399937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5908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1676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/>
          </p:cNvSpPr>
          <p:nvPr/>
        </p:nvSpPr>
        <p:spPr bwMode="auto">
          <a:xfrm>
            <a:off x="381000" y="2819400"/>
            <a:ext cx="4724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From the mass-luminosity relation for MS stars (of solar mass and somewhat larger):</a:t>
            </a: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381000" y="228600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First fuel in stellar cores is hydrogen 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“</a:t>
            </a: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burning</a:t>
            </a:r>
            <a:r>
              <a:rPr lang="ja-JP" altLang="en-US" sz="20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”</a:t>
            </a: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via pp or CNO reactions. The rate of energy production is: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381000" y="1447800"/>
            <a:ext cx="548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If the fuel available for             before the structure changes is, say, 0.1 M</a:t>
            </a:r>
            <a:r>
              <a:rPr lang="en-US" sz="2000" baseline="-25000" dirty="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, then the lifetime </a:t>
            </a:r>
          </a:p>
          <a:p>
            <a:pPr marL="39688"/>
            <a:r>
              <a:rPr lang="en-US" sz="2000" dirty="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of the star (the time over which this can occur) is:</a:t>
            </a:r>
          </a:p>
        </p:txBody>
      </p:sp>
      <p:pic>
        <p:nvPicPr>
          <p:cNvPr id="410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04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071813"/>
            <a:ext cx="4318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1910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76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33600" y="152400"/>
            <a:ext cx="4572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2 Important Basic Conclusions: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09600"/>
            <a:ext cx="6097587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/>
          </p:cNvSpPr>
          <p:nvPr/>
        </p:nvSpPr>
        <p:spPr bwMode="auto">
          <a:xfrm>
            <a:off x="1600200" y="762000"/>
            <a:ext cx="2819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b="1" i="1">
                <a:solidFill>
                  <a:srgbClr val="FC151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We should expect any very massive star to be young, and found near its place of formation.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2988"/>
            <a:ext cx="75501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"/>
            <a:ext cx="2971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/>
          </p:cNvSpPr>
          <p:nvPr/>
        </p:nvSpPr>
        <p:spPr bwMode="auto">
          <a:xfrm>
            <a:off x="609600" y="228600"/>
            <a:ext cx="4191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b="1" i="1">
                <a:solidFill>
                  <a:srgbClr val="FC151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For a group of stars formed at the same approximate time, the more luminous ones should evolve faster than the less-luminous ones.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938"/>
            <a:ext cx="6829425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1219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98700"/>
            <a:ext cx="914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889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11811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1143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2819400" y="457200"/>
            <a:ext cx="3276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Why Do Stars Evolve?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914400" y="1219200"/>
            <a:ext cx="632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Nuclear fusion changes the chemical composition of the core, which in turn changes the mean molecular weight μ, which governs the equation of state.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99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/>
          </p:cNvSpPr>
          <p:nvPr/>
        </p:nvSpPr>
        <p:spPr bwMode="auto">
          <a:xfrm>
            <a:off x="838200" y="3352800"/>
            <a:ext cx="6477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For a star like the sun where the energy generation goes as</a:t>
            </a: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/>
          </p:cNvSpPr>
          <p:nvPr/>
        </p:nvSpPr>
        <p:spPr bwMode="auto">
          <a:xfrm>
            <a:off x="914400" y="4267200"/>
            <a:ext cx="6096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It can be shown that for a chemically uniform star the surface T and net L go approximately like:</a:t>
            </a:r>
          </a:p>
        </p:txBody>
      </p:sp>
      <p:pic>
        <p:nvPicPr>
          <p:cNvPr id="819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0"/>
            <a:ext cx="464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381000" y="1524000"/>
            <a:ext cx="251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Arial" charset="0"/>
              </a:rPr>
              <a:t>Homogeneously-mixed stars should evolve toward upper left. But real stars are stratified chemically…..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0"/>
            <a:ext cx="5108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 rot="10800000">
            <a:off x="4038600" y="4648200"/>
            <a:ext cx="213360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4145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810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/>
          </p:cNvSpPr>
          <p:nvPr/>
        </p:nvSpPr>
        <p:spPr bwMode="auto">
          <a:xfrm>
            <a:off x="762000" y="3429000"/>
            <a:ext cx="3657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rgbClr val="FC1515"/>
                </a:solidFill>
                <a:ea typeface="ＭＳ Ｐゴシック" charset="0"/>
                <a:cs typeface="Arial" charset="0"/>
              </a:rPr>
              <a:t>Low-mass Stars:</a:t>
            </a:r>
          </a:p>
          <a:p>
            <a:pPr marL="39688">
              <a:spcBef>
                <a:spcPts val="1050"/>
              </a:spcBef>
              <a:buClr>
                <a:srgbClr val="FC1515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C1515"/>
                </a:solidFill>
                <a:ea typeface="ＭＳ Ｐゴシック" charset="0"/>
                <a:cs typeface="Arial" charset="0"/>
              </a:rPr>
              <a:t>Radiative cores</a:t>
            </a:r>
          </a:p>
          <a:p>
            <a:pPr marL="39688">
              <a:spcBef>
                <a:spcPts val="1050"/>
              </a:spcBef>
              <a:buClr>
                <a:srgbClr val="FC1515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C1515"/>
                </a:solidFill>
                <a:ea typeface="ＭＳ Ｐゴシック" charset="0"/>
                <a:cs typeface="Arial" charset="0"/>
              </a:rPr>
              <a:t>Convective envelopes</a:t>
            </a: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685800" y="2362200"/>
            <a:ext cx="1143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9999"/>
                </a:solidFill>
                <a:ea typeface="ＭＳ Ｐゴシック" charset="0"/>
                <a:cs typeface="Arial" charset="0"/>
              </a:rPr>
              <a:t>ZAMS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10800000" flipH="1">
            <a:off x="1676400" y="2209800"/>
            <a:ext cx="152400" cy="304800"/>
          </a:xfrm>
          <a:prstGeom prst="line">
            <a:avLst/>
          </a:prstGeom>
          <a:noFill/>
          <a:ln w="25400" cap="flat">
            <a:solidFill>
              <a:srgbClr val="0099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380</Words>
  <Characters>0</Characters>
  <Application>Microsoft Macintosh PowerPoint</Application>
  <PresentationFormat>On-screen Show (4:3)</PresentationFormat>
  <Lines>0</Lines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“to flash, or not to flash….”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Mike Sitko</cp:lastModifiedBy>
  <cp:revision>3</cp:revision>
  <dcterms:modified xsi:type="dcterms:W3CDTF">2015-09-23T14:41:43Z</dcterms:modified>
</cp:coreProperties>
</file>