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313892-3B71-8E43-AD2A-CEE071BD77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9376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8CCA33-0497-0542-AC5E-EE295FD9E2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028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7B8F0E-41BA-5042-BA4B-ED4145AD0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5944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0B4272-3E94-A74E-859E-B07C2539B4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3374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11B208-E014-6C46-A1C9-AE87147263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962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150ED6-EFFF-8D4E-AD3C-A80F99AE2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949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F519FA-0AE8-3C41-B60F-87D34FB963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525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C89558-8EA9-1F45-AEF7-7C1E17AAD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9389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D837B0-5F60-DE49-9166-EC68C8806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0318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CAB13-3749-F448-B957-766AF7AAFE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8274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13A8C5-4517-5A41-86ED-D9DC3BABDB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8685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" charset="0"/>
              </a:rPr>
              <a:t>Click to edit Master text styles</a:t>
            </a:r>
          </a:p>
          <a:p>
            <a:pPr lvl="1"/>
            <a:r>
              <a:rPr lang="en-US">
                <a:sym typeface="Times" charset="0"/>
              </a:rPr>
              <a:t>Second level</a:t>
            </a:r>
          </a:p>
          <a:p>
            <a:pPr lvl="2"/>
            <a:r>
              <a:rPr lang="en-US">
                <a:sym typeface="Times" charset="0"/>
              </a:rPr>
              <a:t>Third level</a:t>
            </a:r>
          </a:p>
          <a:p>
            <a:pPr lvl="3"/>
            <a:r>
              <a:rPr lang="en-US">
                <a:sym typeface="Times" charset="0"/>
              </a:rPr>
              <a:t>Fourth level</a:t>
            </a:r>
          </a:p>
          <a:p>
            <a:pPr lvl="4"/>
            <a:r>
              <a:rPr lang="en-US">
                <a:sym typeface="Times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7359650" y="6248400"/>
            <a:ext cx="292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BAD4FAF3-04FA-5449-8629-2F7C2FEC40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Times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9pPr>
    </p:titleStyle>
    <p:bodyStyle>
      <a:lvl1pPr marL="382588" indent="-342900" algn="l" rtl="0" fontAlgn="base">
        <a:spcBef>
          <a:spcPts val="800"/>
        </a:spcBef>
        <a:spcAft>
          <a:spcPct val="0"/>
        </a:spcAft>
        <a:buSzPct val="100000"/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1pPr>
      <a:lvl2pPr marL="731838" indent="-285750" algn="l" rtl="0" fontAlgn="base">
        <a:spcBef>
          <a:spcPts val="700"/>
        </a:spcBef>
        <a:spcAft>
          <a:spcPct val="0"/>
        </a:spcAft>
        <a:buSzPct val="100000"/>
        <a:buFont typeface="Times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Time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>
          <a:xfrm>
            <a:off x="685800" y="1828800"/>
            <a:ext cx="7772400" cy="2057400"/>
          </a:xfrm>
          <a:ln/>
        </p:spPr>
        <p:txBody>
          <a:bodyPr rIns="132080"/>
          <a:lstStyle/>
          <a:p>
            <a:r>
              <a:rPr lang="en-US"/>
              <a:t>Ch. 22 Cosmology - Part 1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ln/>
        </p:spPr>
        <p:txBody>
          <a:bodyPr rIns="132080"/>
          <a:lstStyle/>
          <a:p>
            <a:pPr marL="39688" indent="0" algn="ctr">
              <a:buFont typeface="Times" charset="0"/>
              <a:buNone/>
            </a:pPr>
            <a:r>
              <a:rPr lang="en-US"/>
              <a:t>The Beginning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6324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34528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/>
          </p:cNvSpPr>
          <p:nvPr/>
        </p:nvSpPr>
        <p:spPr bwMode="auto">
          <a:xfrm>
            <a:off x="1827213" y="228600"/>
            <a:ext cx="5335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900"/>
              </a:spcBef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Times" charset="0"/>
              </a:rPr>
              <a:t>3 General Possible Outcomes</a:t>
            </a:r>
          </a:p>
        </p:txBody>
      </p:sp>
      <p:sp>
        <p:nvSpPr>
          <p:cNvPr id="11268" name="Rectangle 4"/>
          <p:cNvSpPr>
            <a:spLocks/>
          </p:cNvSpPr>
          <p:nvPr/>
        </p:nvSpPr>
        <p:spPr bwMode="auto">
          <a:xfrm>
            <a:off x="1358900" y="3352800"/>
            <a:ext cx="7010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The unique limiting value of </a:t>
            </a:r>
            <a:r>
              <a:rPr lang="en-US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the mass (or mass-energy) density </a:t>
            </a:r>
            <a:r>
              <a:rPr lang="en-US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ρ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 where E=0 is called the </a:t>
            </a:r>
            <a:r>
              <a:rPr lang="en-US" i="1">
                <a:solidFill>
                  <a:schemeClr val="tx1"/>
                </a:solidFill>
                <a:ea typeface="ＭＳ Ｐゴシック" charset="0"/>
                <a:cs typeface="Times" charset="0"/>
              </a:rPr>
              <a:t>critical density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</a:t>
            </a:r>
            <a:r>
              <a:rPr lang="en-US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ρ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c:</a:t>
            </a:r>
          </a:p>
        </p:txBody>
      </p:sp>
      <p:sp>
        <p:nvSpPr>
          <p:cNvPr id="11269" name="Rectangle 5"/>
          <p:cNvSpPr>
            <a:spLocks/>
          </p:cNvSpPr>
          <p:nvPr/>
        </p:nvSpPr>
        <p:spPr bwMode="auto">
          <a:xfrm>
            <a:off x="4114800" y="4724400"/>
            <a:ext cx="4038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The model with </a:t>
            </a:r>
            <a:r>
              <a:rPr lang="en-US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ρ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= </a:t>
            </a:r>
            <a:r>
              <a:rPr lang="en-US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ρ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c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is often called the 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Einstein-de Sitter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”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model.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228600" y="304800"/>
            <a:ext cx="502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Re-writing this in terms of the energy per unit mass and the radius R:</a:t>
            </a:r>
          </a:p>
        </p:txBody>
      </p:sp>
      <p:sp>
        <p:nvSpPr>
          <p:cNvPr id="12290" name="Rectangle 2"/>
          <p:cNvSpPr>
            <a:spLocks/>
          </p:cNvSpPr>
          <p:nvPr/>
        </p:nvSpPr>
        <p:spPr bwMode="auto">
          <a:xfrm>
            <a:off x="228600" y="1371600"/>
            <a:ext cx="472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If we had worked this out in relativistic fashion with R-W metric:</a:t>
            </a:r>
          </a:p>
        </p:txBody>
      </p:sp>
      <p:sp>
        <p:nvSpPr>
          <p:cNvPr id="12291" name="Rectangle 3"/>
          <p:cNvSpPr>
            <a:spLocks/>
          </p:cNvSpPr>
          <p:nvPr/>
        </p:nvSpPr>
        <p:spPr bwMode="auto">
          <a:xfrm>
            <a:off x="304800" y="2438400"/>
            <a:ext cx="8610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Here, k has the same meaning as before, but we now recognize that it is related to the sign on the total energy/mass term. (Note: we can adjust coordinate system so that k is an integer):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k = +1 	E &lt; 0 		spherical geometry	re-collapses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k = 0		E = 0		flat geometry		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k = -1		E &gt; 0		hyperbolic geometry	expands forever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Note: There is a one-to-one correspondence between the geometry and fate of the universe in the so-called </a:t>
            </a:r>
            <a:r>
              <a:rPr lang="en-US" i="1">
                <a:solidFill>
                  <a:schemeClr val="tx1"/>
                </a:solidFill>
                <a:ea typeface="ＭＳ Ｐゴシック" charset="0"/>
                <a:cs typeface="Times" charset="0"/>
              </a:rPr>
              <a:t>standard models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, which have  </a:t>
            </a:r>
            <a:r>
              <a:rPr lang="en-US" sz="2200">
                <a:solidFill>
                  <a:schemeClr val="tx1"/>
                </a:solidFill>
                <a:ea typeface="ＭＳ Ｐゴシック" charset="0"/>
                <a:cs typeface="Times" charset="0"/>
              </a:rPr>
              <a:t>Λ 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= 0.</a:t>
            </a: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2895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28956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  <a:ln/>
        </p:spPr>
        <p:txBody>
          <a:bodyPr rIns="132080"/>
          <a:lstStyle/>
          <a:p>
            <a:r>
              <a:rPr lang="en-US" sz="3600"/>
              <a:t>Standard Models</a:t>
            </a:r>
          </a:p>
        </p:txBody>
      </p:sp>
      <p:sp>
        <p:nvSpPr>
          <p:cNvPr id="13314" name="Rectangle 2"/>
          <p:cNvSpPr>
            <a:spLocks/>
          </p:cNvSpPr>
          <p:nvPr/>
        </p:nvSpPr>
        <p:spPr bwMode="auto">
          <a:xfrm>
            <a:off x="227013" y="762000"/>
            <a:ext cx="876458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How do we tell which kind of universe we live in? 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1. Measure H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0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and </a:t>
            </a:r>
            <a:r>
              <a:rPr lang="en-US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ρ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. Compute </a:t>
            </a:r>
            <a:r>
              <a:rPr lang="en-US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ρ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c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from H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0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. Find the ratio of </a:t>
            </a:r>
            <a:r>
              <a:rPr lang="en-US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ρ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and </a:t>
            </a:r>
            <a:r>
              <a:rPr lang="en-US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ρ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c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:</a:t>
            </a:r>
          </a:p>
        </p:txBody>
      </p:sp>
      <p:pic>
        <p:nvPicPr>
          <p:cNvPr id="133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/>
          </p:cNvSpPr>
          <p:nvPr/>
        </p:nvSpPr>
        <p:spPr bwMode="auto">
          <a:xfrm>
            <a:off x="227013" y="2667000"/>
            <a:ext cx="87645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Ω&gt; 1 means the universe is spherical and will eventually re-collapse.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Ω=1 means the universe is flat and  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Ω&lt;1 means the universe is hyperbolic and will expand forever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4800600"/>
            <a:ext cx="800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2. Measure the deceleration of the universe over lookback time:</a:t>
            </a:r>
          </a:p>
        </p:txBody>
      </p:sp>
      <p:pic>
        <p:nvPicPr>
          <p:cNvPr id="1331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86400"/>
            <a:ext cx="1600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562600"/>
            <a:ext cx="134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38862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/>
          </p:cNvSpPr>
          <p:nvPr/>
        </p:nvSpPr>
        <p:spPr bwMode="auto">
          <a:xfrm>
            <a:off x="609600" y="228600"/>
            <a:ext cx="41148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i="1">
                <a:solidFill>
                  <a:schemeClr val="tx1"/>
                </a:solidFill>
                <a:ea typeface="ＭＳ Ｐゴシック" charset="0"/>
                <a:cs typeface="Times" charset="0"/>
              </a:rPr>
              <a:t>Unfortunately, we do not measure lookback time directly!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We will see later on that if we have 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standard candles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”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to use, we can do the equivalent: redshift versus brightness.</a:t>
            </a:r>
          </a:p>
        </p:txBody>
      </p:sp>
      <p:pic>
        <p:nvPicPr>
          <p:cNvPr id="1433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89154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/>
          </p:cNvSpPr>
          <p:nvPr/>
        </p:nvSpPr>
        <p:spPr bwMode="auto">
          <a:xfrm>
            <a:off x="381000" y="3276600"/>
            <a:ext cx="5867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Summary of Standard Models: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5410200" y="1066800"/>
            <a:ext cx="1447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50"/>
              </a:spcBef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Times" charset="0"/>
              </a:rPr>
              <a:t>H</a:t>
            </a:r>
            <a:r>
              <a:rPr lang="en-US" sz="1600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0 </a:t>
            </a:r>
            <a:r>
              <a:rPr lang="en-US" sz="1600">
                <a:solidFill>
                  <a:schemeClr val="tx1"/>
                </a:solidFill>
                <a:ea typeface="ＭＳ Ｐゴシック" charset="0"/>
                <a:cs typeface="Times" charset="0"/>
              </a:rPr>
              <a:t>= slope now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6096000" y="1371600"/>
            <a:ext cx="381000" cy="381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ln/>
        </p:spPr>
        <p:txBody>
          <a:bodyPr rIns="132080"/>
          <a:lstStyle/>
          <a:p>
            <a:r>
              <a:rPr lang="en-US"/>
              <a:t>Models with Λ</a:t>
            </a:r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27432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2362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/>
          </p:cNvSpPr>
          <p:nvPr/>
        </p:nvSpPr>
        <p:spPr bwMode="auto">
          <a:xfrm>
            <a:off x="228600" y="762000"/>
            <a:ext cx="5562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In the 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Newtonian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”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model, we could write the acceleration (or deceleration) as:</a:t>
            </a: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381000" y="1981200"/>
            <a:ext cx="487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If we were to include the effect of a cosmological constant Λ, we get:</a:t>
            </a: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762000" y="3352800"/>
            <a:ext cx="71628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If Λ &gt; 0 it acts like a repulsive force to counteract gravity. 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If Λ &lt; 0 it supplements gravity.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Regardless of sign, </a:t>
            </a:r>
            <a:r>
              <a:rPr lang="en-US" i="1">
                <a:solidFill>
                  <a:schemeClr val="tx1"/>
                </a:solidFill>
                <a:ea typeface="ＭＳ Ｐゴシック" charset="0"/>
                <a:cs typeface="Times" charset="0"/>
              </a:rPr>
              <a:t>if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the universe becomes large enough, </a:t>
            </a:r>
            <a:r>
              <a:rPr lang="en-US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ρ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R (= </a:t>
            </a:r>
            <a:r>
              <a:rPr lang="en-US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ρ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R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3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/R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= M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R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/R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), the first term on the right becomes small, and the Λ-term dominates.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73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533400" y="10668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In the most general case for the total energy E (i.e. the -kc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term) and Λ we get for the expansion rate: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304800" y="152400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900"/>
              </a:spcBef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Times" charset="0"/>
              </a:rPr>
              <a:t>R(t) in a Universe with a Cosmological Constant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228600" y="3048000"/>
            <a:ext cx="838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and</a:t>
            </a:r>
          </a:p>
        </p:txBody>
      </p:sp>
      <p:pic>
        <p:nvPicPr>
          <p:cNvPr id="1638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42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/>
          </p:cNvSpPr>
          <p:nvPr/>
        </p:nvSpPr>
        <p:spPr bwMode="auto">
          <a:xfrm>
            <a:off x="4191000" y="3048000"/>
            <a:ext cx="762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and</a:t>
            </a:r>
          </a:p>
        </p:txBody>
      </p:sp>
      <p:sp>
        <p:nvSpPr>
          <p:cNvPr id="16392" name="Rectangle 8"/>
          <p:cNvSpPr>
            <a:spLocks/>
          </p:cNvSpPr>
          <p:nvPr/>
        </p:nvSpPr>
        <p:spPr bwMode="auto">
          <a:xfrm>
            <a:off x="457200" y="4038600"/>
            <a:ext cx="419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Einstein Model: H=0 and q=0 so</a:t>
            </a:r>
          </a:p>
        </p:txBody>
      </p:sp>
      <p:pic>
        <p:nvPicPr>
          <p:cNvPr id="16393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03675"/>
            <a:ext cx="1828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0"/>
          <p:cNvSpPr>
            <a:spLocks/>
          </p:cNvSpPr>
          <p:nvPr/>
        </p:nvSpPr>
        <p:spPr bwMode="auto">
          <a:xfrm>
            <a:off x="457200" y="4724400"/>
            <a:ext cx="8153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De Sitter Model: k=0 and </a:t>
            </a:r>
            <a:r>
              <a:rPr lang="en-US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ρ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=0 and Λ&gt;0, so q = -1 (accelerating universe) and H is a true constant, not a function of time:</a:t>
            </a:r>
          </a:p>
        </p:txBody>
      </p:sp>
      <p:pic>
        <p:nvPicPr>
          <p:cNvPr id="16395" name="Picture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5616575"/>
            <a:ext cx="262096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867400"/>
            <a:ext cx="243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xfrm>
            <a:off x="533400" y="0"/>
            <a:ext cx="8153400" cy="1308100"/>
          </a:xfrm>
          <a:ln/>
        </p:spPr>
        <p:txBody>
          <a:bodyPr rIns="132080"/>
          <a:lstStyle/>
          <a:p>
            <a:pPr algn="l"/>
            <a:r>
              <a:rPr lang="en-US" sz="4000"/>
              <a:t>Possible Models with Various k and Λ</a:t>
            </a:r>
            <a:r>
              <a:rPr lang="en-US" sz="400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  <a:t/>
            </a:r>
            <a:br>
              <a:rPr lang="en-US" sz="400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 sz="4000"/>
              <a:t> Negative Λ 		Positive Λ</a:t>
            </a:r>
          </a:p>
        </p:txBody>
      </p:sp>
      <p:pic>
        <p:nvPicPr>
          <p:cNvPr id="174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600200"/>
            <a:ext cx="26384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638300"/>
            <a:ext cx="25590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8194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/>
          </p:cNvSpPr>
          <p:nvPr/>
        </p:nvSpPr>
        <p:spPr bwMode="auto">
          <a:xfrm>
            <a:off x="304800" y="5486400"/>
            <a:ext cx="2819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50"/>
              </a:spcBef>
            </a:pPr>
            <a:r>
              <a:rPr lang="en-US" sz="1600" i="1">
                <a:solidFill>
                  <a:schemeClr val="tx1"/>
                </a:solidFill>
                <a:ea typeface="ＭＳ Ｐゴシック" charset="0"/>
                <a:cs typeface="Times" charset="0"/>
              </a:rPr>
              <a:t>Negative (attractive) Λ always results in re-collapse, regardless of geometry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3581400" y="5486400"/>
            <a:ext cx="236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50"/>
              </a:spcBef>
            </a:pPr>
            <a:r>
              <a:rPr lang="en-US" sz="1600" i="1">
                <a:solidFill>
                  <a:schemeClr val="tx1"/>
                </a:solidFill>
                <a:ea typeface="ＭＳ Ｐゴシック" charset="0"/>
                <a:cs typeface="Times" charset="0"/>
              </a:rPr>
              <a:t>Positive (repulsive) Λ  leads to accelerating universe for open &amp; flat geometries</a:t>
            </a:r>
          </a:p>
        </p:txBody>
      </p:sp>
      <p:sp>
        <p:nvSpPr>
          <p:cNvPr id="17415" name="Rectangle 7"/>
          <p:cNvSpPr>
            <a:spLocks/>
          </p:cNvSpPr>
          <p:nvPr/>
        </p:nvSpPr>
        <p:spPr bwMode="auto">
          <a:xfrm>
            <a:off x="6248400" y="4076700"/>
            <a:ext cx="2362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50"/>
              </a:spcBef>
            </a:pPr>
            <a:r>
              <a:rPr lang="en-US" sz="1600" i="1">
                <a:solidFill>
                  <a:schemeClr val="tx1"/>
                </a:solidFill>
                <a:ea typeface="ＭＳ Ｐゴシック" charset="0"/>
                <a:cs typeface="Times" charset="0"/>
              </a:rPr>
              <a:t>Positive Λ in a positively curved universe will lead to acceleration eventually </a:t>
            </a:r>
            <a:r>
              <a:rPr lang="en-US" sz="1600" b="1" i="1">
                <a:solidFill>
                  <a:schemeClr val="tx1"/>
                </a:solidFill>
                <a:ea typeface="ＭＳ Ｐゴシック" charset="0"/>
                <a:cs typeface="Times" charset="0"/>
              </a:rPr>
              <a:t>if </a:t>
            </a:r>
            <a:r>
              <a:rPr lang="en-US" sz="1600" i="1">
                <a:solidFill>
                  <a:schemeClr val="tx1"/>
                </a:solidFill>
                <a:ea typeface="ＭＳ Ｐゴシック" charset="0"/>
                <a:cs typeface="Times" charset="0"/>
              </a:rPr>
              <a:t>Λ</a:t>
            </a:r>
            <a:r>
              <a:rPr lang="en-US" sz="1600" b="1" i="1">
                <a:solidFill>
                  <a:schemeClr val="tx1"/>
                </a:solidFill>
                <a:ea typeface="ＭＳ Ｐゴシック" charset="0"/>
                <a:cs typeface="Times" charset="0"/>
              </a:rPr>
              <a:t>&gt; </a:t>
            </a:r>
            <a:r>
              <a:rPr lang="en-US" sz="1600" i="1">
                <a:solidFill>
                  <a:schemeClr val="tx1"/>
                </a:solidFill>
                <a:ea typeface="ＭＳ Ｐゴシック" charset="0"/>
                <a:cs typeface="Times" charset="0"/>
              </a:rPr>
              <a:t>Λ</a:t>
            </a:r>
            <a:r>
              <a:rPr lang="en-US" sz="1600" i="1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c</a:t>
            </a:r>
            <a:r>
              <a:rPr lang="en-US" sz="1600" i="1">
                <a:solidFill>
                  <a:schemeClr val="tx1"/>
                </a:solidFill>
                <a:ea typeface="ＭＳ Ｐゴシック" charset="0"/>
                <a:cs typeface="Times" charset="0"/>
              </a:rPr>
              <a:t>, but will recollapse if Λ&lt; Λ</a:t>
            </a:r>
            <a:r>
              <a:rPr lang="en-US" sz="1600" i="1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c.</a:t>
            </a:r>
            <a:r>
              <a:rPr lang="en-US" sz="1600" i="1">
                <a:solidFill>
                  <a:schemeClr val="tx1"/>
                </a:solidFill>
                <a:ea typeface="ＭＳ Ｐゴシック" charset="0"/>
                <a:cs typeface="Times" charset="0"/>
              </a:rPr>
              <a:t> This is the model of Lemaître.</a:t>
            </a: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 rot="-5400000">
            <a:off x="5800726" y="-1135063"/>
            <a:ext cx="457200" cy="5178425"/>
            <a:chOff x="0" y="0"/>
            <a:chExt cx="288" cy="3263"/>
          </a:xfrm>
        </p:grpSpPr>
        <p:sp>
          <p:nvSpPr>
            <p:cNvPr id="17416" name="Freeform 8"/>
            <p:cNvSpPr>
              <a:spLocks/>
            </p:cNvSpPr>
            <p:nvPr/>
          </p:nvSpPr>
          <p:spPr bwMode="auto">
            <a:xfrm>
              <a:off x="0" y="0"/>
              <a:ext cx="288" cy="3263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2160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0 w 21600"/>
                <a:gd name="T1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635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7" name="Rectangle 9"/>
            <p:cNvSpPr>
              <a:spLocks/>
            </p:cNvSpPr>
            <p:nvPr/>
          </p:nvSpPr>
          <p:spPr bwMode="auto">
            <a:xfrm>
              <a:off x="0" y="79"/>
              <a:ext cx="101" cy="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421" name="Group 13"/>
          <p:cNvGrpSpPr>
            <a:grpSpLocks/>
          </p:cNvGrpSpPr>
          <p:nvPr/>
        </p:nvGrpSpPr>
        <p:grpSpPr bwMode="auto">
          <a:xfrm rot="-5400000">
            <a:off x="1499394" y="86519"/>
            <a:ext cx="420688" cy="2743200"/>
            <a:chOff x="0" y="0"/>
            <a:chExt cx="265" cy="1728"/>
          </a:xfrm>
        </p:grpSpPr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0" y="0"/>
              <a:ext cx="265" cy="172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2160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0 w 21600"/>
                <a:gd name="T1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635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0" name="Rectangle 12"/>
            <p:cNvSpPr>
              <a:spLocks/>
            </p:cNvSpPr>
            <p:nvPr/>
          </p:nvSpPr>
          <p:spPr bwMode="auto">
            <a:xfrm>
              <a:off x="0" y="42"/>
              <a:ext cx="93" cy="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916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/>
          </p:cNvSpPr>
          <p:nvPr/>
        </p:nvSpPr>
        <p:spPr bwMode="auto">
          <a:xfrm>
            <a:off x="457200" y="381000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Unlike the 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standard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”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(Λ=0) models, where geometry and fate are the same thing, those with Λ≠0 are more complex.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685800" y="5029200"/>
            <a:ext cx="7620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Which sort of universe do we live in?</a:t>
            </a:r>
          </a:p>
          <a:p>
            <a:pPr marL="39688">
              <a:spcBef>
                <a:spcPts val="1450"/>
              </a:spcBef>
            </a:pPr>
            <a:endParaRPr lang="en-US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Before 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answering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”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that, let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’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s do one more thing: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33528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159000"/>
            <a:ext cx="3906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1295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81600"/>
            <a:ext cx="34194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/>
          </p:cNvSpPr>
          <p:nvPr/>
        </p:nvSpPr>
        <p:spPr bwMode="auto">
          <a:xfrm>
            <a:off x="457200" y="304800"/>
            <a:ext cx="6400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From our original equation for the expansion R(t): </a:t>
            </a:r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457200" y="1676400"/>
            <a:ext cx="3657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Let us divide by R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to get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457200" y="3429000"/>
            <a:ext cx="1219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Define </a:t>
            </a:r>
          </a:p>
        </p:txBody>
      </p:sp>
      <p:sp>
        <p:nvSpPr>
          <p:cNvPr id="19465" name="Rectangle 9"/>
          <p:cNvSpPr>
            <a:spLocks/>
          </p:cNvSpPr>
          <p:nvPr/>
        </p:nvSpPr>
        <p:spPr bwMode="auto">
          <a:xfrm>
            <a:off x="2971800" y="3429000"/>
            <a:ext cx="3429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and let the total density be</a:t>
            </a:r>
          </a:p>
        </p:txBody>
      </p:sp>
      <p:sp>
        <p:nvSpPr>
          <p:cNvPr id="19466" name="Rectangle 10"/>
          <p:cNvSpPr>
            <a:spLocks/>
          </p:cNvSpPr>
          <p:nvPr/>
        </p:nvSpPr>
        <p:spPr bwMode="auto">
          <a:xfrm>
            <a:off x="762000" y="4343400"/>
            <a:ext cx="5410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Then we find that the curvature constant is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889000" y="2197100"/>
            <a:ext cx="7366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5800">
                <a:solidFill>
                  <a:schemeClr val="tx1"/>
                </a:solidFill>
                <a:ea typeface="ＭＳ Ｐゴシック" charset="0"/>
                <a:cs typeface="Times" charset="0"/>
              </a:rPr>
              <a:t>What Kind of Universe do We Live In?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  <a:ln/>
        </p:spPr>
        <p:txBody>
          <a:bodyPr rIns="132080"/>
          <a:lstStyle/>
          <a:p>
            <a:r>
              <a:rPr lang="en-US"/>
              <a:t>Beginnings</a:t>
            </a:r>
          </a:p>
        </p:txBody>
      </p:sp>
      <p:sp>
        <p:nvSpPr>
          <p:cNvPr id="3074" name="Rectangle 2"/>
          <p:cNvSpPr>
            <a:spLocks/>
          </p:cNvSpPr>
          <p:nvPr/>
        </p:nvSpPr>
        <p:spPr bwMode="auto">
          <a:xfrm>
            <a:off x="914400" y="1295400"/>
            <a:ext cx="7620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???? - Newton suggested that for the stars not to have coalesced, the universe must be infinite and static.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1823 - Olbers - noted that in an infinite universe, every line of sight intercepts a stellar surface, so the sky should be as bright as the Sun. </a:t>
            </a:r>
            <a:r>
              <a:rPr lang="en-US" i="1">
                <a:solidFill>
                  <a:schemeClr val="tx1"/>
                </a:solidFill>
                <a:ea typeface="ＭＳ Ｐゴシック" charset="0"/>
                <a:cs typeface="Times" charset="0"/>
              </a:rPr>
              <a:t>It Is Not - Olbers</a:t>
            </a:r>
            <a:r>
              <a:rPr lang="ja-JP" altLang="en-US" i="1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’</a:t>
            </a:r>
            <a:r>
              <a:rPr lang="en-US" i="1">
                <a:solidFill>
                  <a:schemeClr val="tx1"/>
                </a:solidFill>
                <a:ea typeface="ＭＳ Ｐゴシック" charset="0"/>
                <a:cs typeface="Times" charset="0"/>
              </a:rPr>
              <a:t> Paradox.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1901 - Kelvin realizes that universe would need to be 10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14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pc in size and about 3x10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14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years old for light from most distant star to reach us. Olbers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’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Paradox is avoided if these conditions are not met. (Note: Same viewpoint elucidated in 1848 by american poet Edgar Allen Poe!)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>
          <a:xfrm>
            <a:off x="457200" y="76200"/>
            <a:ext cx="8458200" cy="1905000"/>
          </a:xfrm>
          <a:ln/>
        </p:spPr>
        <p:txBody>
          <a:bodyPr rIns="132080"/>
          <a:lstStyle/>
          <a:p>
            <a:r>
              <a:rPr lang="en-US" sz="3200"/>
              <a:t>Measuring the Curvature - </a:t>
            </a:r>
            <a:r>
              <a:rPr lang="en-US" sz="320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  <a:t/>
            </a:r>
            <a:br>
              <a:rPr lang="en-US" sz="320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 sz="3200"/>
              <a:t>Angular Sizes (and number counts) of Galaxies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 flipH="1">
            <a:off x="4419600" y="1981200"/>
            <a:ext cx="533400" cy="1524000"/>
            <a:chOff x="0" y="0"/>
            <a:chExt cx="336" cy="960"/>
          </a:xfrm>
        </p:grpSpPr>
        <p:sp>
          <p:nvSpPr>
            <p:cNvPr id="21506" name="Freeform 2"/>
            <p:cNvSpPr>
              <a:spLocks/>
            </p:cNvSpPr>
            <p:nvPr/>
          </p:nvSpPr>
          <p:spPr bwMode="auto">
            <a:xfrm>
              <a:off x="0" y="0"/>
              <a:ext cx="336" cy="9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07" name="AutoShape 3"/>
            <p:cNvSpPr>
              <a:spLocks/>
            </p:cNvSpPr>
            <p:nvPr/>
          </p:nvSpPr>
          <p:spPr bwMode="auto">
            <a:xfrm>
              <a:off x="0" y="0"/>
              <a:ext cx="336" cy="96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08" name="Rectangle 4"/>
            <p:cNvSpPr>
              <a:spLocks/>
            </p:cNvSpPr>
            <p:nvPr/>
          </p:nvSpPr>
          <p:spPr bwMode="auto">
            <a:xfrm flipH="1">
              <a:off x="0" y="0"/>
              <a:ext cx="336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5029200" y="1981200"/>
            <a:ext cx="762000" cy="1524000"/>
            <a:chOff x="0" y="0"/>
            <a:chExt cx="480" cy="960"/>
          </a:xfrm>
        </p:grpSpPr>
        <p:sp>
          <p:nvSpPr>
            <p:cNvPr id="21510" name="Freeform 6"/>
            <p:cNvSpPr>
              <a:spLocks/>
            </p:cNvSpPr>
            <p:nvPr/>
          </p:nvSpPr>
          <p:spPr bwMode="auto">
            <a:xfrm>
              <a:off x="0" y="0"/>
              <a:ext cx="480" cy="9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1" name="AutoShape 7"/>
            <p:cNvSpPr>
              <a:spLocks/>
            </p:cNvSpPr>
            <p:nvPr/>
          </p:nvSpPr>
          <p:spPr bwMode="auto">
            <a:xfrm>
              <a:off x="0" y="0"/>
              <a:ext cx="480" cy="96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2" name="Rectangle 8"/>
            <p:cNvSpPr>
              <a:spLocks/>
            </p:cNvSpPr>
            <p:nvPr/>
          </p:nvSpPr>
          <p:spPr bwMode="auto">
            <a:xfrm>
              <a:off x="0" y="0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17" name="Group 13"/>
          <p:cNvGrpSpPr>
            <a:grpSpLocks/>
          </p:cNvGrpSpPr>
          <p:nvPr/>
        </p:nvGrpSpPr>
        <p:grpSpPr bwMode="auto">
          <a:xfrm flipH="1">
            <a:off x="3962400" y="1981200"/>
            <a:ext cx="990600" cy="1524000"/>
            <a:chOff x="0" y="0"/>
            <a:chExt cx="624" cy="960"/>
          </a:xfrm>
        </p:grpSpPr>
        <p:sp>
          <p:nvSpPr>
            <p:cNvPr id="21514" name="Freeform 10"/>
            <p:cNvSpPr>
              <a:spLocks/>
            </p:cNvSpPr>
            <p:nvPr/>
          </p:nvSpPr>
          <p:spPr bwMode="auto">
            <a:xfrm>
              <a:off x="0" y="0"/>
              <a:ext cx="624" cy="9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5" name="AutoShape 11"/>
            <p:cNvSpPr>
              <a:spLocks/>
            </p:cNvSpPr>
            <p:nvPr/>
          </p:nvSpPr>
          <p:spPr bwMode="auto">
            <a:xfrm>
              <a:off x="0" y="0"/>
              <a:ext cx="624" cy="96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6" name="Rectangle 12"/>
            <p:cNvSpPr>
              <a:spLocks/>
            </p:cNvSpPr>
            <p:nvPr/>
          </p:nvSpPr>
          <p:spPr bwMode="auto">
            <a:xfrm flipH="1">
              <a:off x="0" y="0"/>
              <a:ext cx="62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4953000" y="1981200"/>
            <a:ext cx="381000" cy="1524000"/>
            <a:chOff x="0" y="0"/>
            <a:chExt cx="240" cy="960"/>
          </a:xfrm>
        </p:grpSpPr>
        <p:sp>
          <p:nvSpPr>
            <p:cNvPr id="21518" name="Freeform 14"/>
            <p:cNvSpPr>
              <a:spLocks/>
            </p:cNvSpPr>
            <p:nvPr/>
          </p:nvSpPr>
          <p:spPr bwMode="auto">
            <a:xfrm>
              <a:off x="0" y="0"/>
              <a:ext cx="240" cy="9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9" name="AutoShape 15"/>
            <p:cNvSpPr>
              <a:spLocks/>
            </p:cNvSpPr>
            <p:nvPr/>
          </p:nvSpPr>
          <p:spPr bwMode="auto">
            <a:xfrm>
              <a:off x="0" y="0"/>
              <a:ext cx="240" cy="96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0" name="Rectangle 16"/>
            <p:cNvSpPr>
              <a:spLocks/>
            </p:cNvSpPr>
            <p:nvPr/>
          </p:nvSpPr>
          <p:spPr bwMode="auto">
            <a:xfrm>
              <a:off x="0" y="0"/>
              <a:ext cx="24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25" name="Group 21"/>
          <p:cNvGrpSpPr>
            <a:grpSpLocks/>
          </p:cNvGrpSpPr>
          <p:nvPr/>
        </p:nvGrpSpPr>
        <p:grpSpPr bwMode="auto">
          <a:xfrm rot="10800000" flipH="1">
            <a:off x="4948238" y="3500438"/>
            <a:ext cx="838200" cy="1524000"/>
            <a:chOff x="0" y="0"/>
            <a:chExt cx="528" cy="960"/>
          </a:xfrm>
        </p:grpSpPr>
        <p:sp>
          <p:nvSpPr>
            <p:cNvPr id="21522" name="Freeform 18"/>
            <p:cNvSpPr>
              <a:spLocks/>
            </p:cNvSpPr>
            <p:nvPr/>
          </p:nvSpPr>
          <p:spPr bwMode="auto">
            <a:xfrm>
              <a:off x="0" y="0"/>
              <a:ext cx="528" cy="9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3" name="AutoShape 19"/>
            <p:cNvSpPr>
              <a:spLocks/>
            </p:cNvSpPr>
            <p:nvPr/>
          </p:nvSpPr>
          <p:spPr bwMode="auto">
            <a:xfrm>
              <a:off x="0" y="0"/>
              <a:ext cx="528" cy="96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4" name="Rectangle 20"/>
            <p:cNvSpPr>
              <a:spLocks/>
            </p:cNvSpPr>
            <p:nvPr/>
          </p:nvSpPr>
          <p:spPr bwMode="auto">
            <a:xfrm flipH="1">
              <a:off x="0" y="0"/>
              <a:ext cx="52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29" name="Group 25"/>
          <p:cNvGrpSpPr>
            <a:grpSpLocks/>
          </p:cNvGrpSpPr>
          <p:nvPr/>
        </p:nvGrpSpPr>
        <p:grpSpPr bwMode="auto">
          <a:xfrm rot="10740000">
            <a:off x="3963988" y="3505200"/>
            <a:ext cx="914400" cy="1524000"/>
            <a:chOff x="0" y="0"/>
            <a:chExt cx="576" cy="960"/>
          </a:xfrm>
        </p:grpSpPr>
        <p:sp>
          <p:nvSpPr>
            <p:cNvPr id="21526" name="Freeform 22"/>
            <p:cNvSpPr>
              <a:spLocks/>
            </p:cNvSpPr>
            <p:nvPr/>
          </p:nvSpPr>
          <p:spPr bwMode="auto">
            <a:xfrm>
              <a:off x="0" y="0"/>
              <a:ext cx="576" cy="9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7" name="AutoShape 23"/>
            <p:cNvSpPr>
              <a:spLocks/>
            </p:cNvSpPr>
            <p:nvPr/>
          </p:nvSpPr>
          <p:spPr bwMode="auto">
            <a:xfrm>
              <a:off x="0" y="0"/>
              <a:ext cx="576" cy="96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8" name="Rectangle 24"/>
            <p:cNvSpPr>
              <a:spLocks/>
            </p:cNvSpPr>
            <p:nvPr/>
          </p:nvSpPr>
          <p:spPr bwMode="auto">
            <a:xfrm>
              <a:off x="0" y="0"/>
              <a:ext cx="576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33" name="Group 29"/>
          <p:cNvGrpSpPr>
            <a:grpSpLocks/>
          </p:cNvGrpSpPr>
          <p:nvPr/>
        </p:nvGrpSpPr>
        <p:grpSpPr bwMode="auto">
          <a:xfrm rot="10800000" flipH="1">
            <a:off x="4875213" y="3503613"/>
            <a:ext cx="457200" cy="1524000"/>
            <a:chOff x="0" y="0"/>
            <a:chExt cx="288" cy="960"/>
          </a:xfrm>
        </p:grpSpPr>
        <p:sp>
          <p:nvSpPr>
            <p:cNvPr id="21530" name="Freeform 26"/>
            <p:cNvSpPr>
              <a:spLocks/>
            </p:cNvSpPr>
            <p:nvPr/>
          </p:nvSpPr>
          <p:spPr bwMode="auto">
            <a:xfrm>
              <a:off x="0" y="0"/>
              <a:ext cx="288" cy="9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1" name="AutoShape 27"/>
            <p:cNvSpPr>
              <a:spLocks/>
            </p:cNvSpPr>
            <p:nvPr/>
          </p:nvSpPr>
          <p:spPr bwMode="auto">
            <a:xfrm>
              <a:off x="0" y="0"/>
              <a:ext cx="288" cy="96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2" name="Rectangle 28"/>
            <p:cNvSpPr>
              <a:spLocks/>
            </p:cNvSpPr>
            <p:nvPr/>
          </p:nvSpPr>
          <p:spPr bwMode="auto">
            <a:xfrm flipH="1">
              <a:off x="0" y="0"/>
              <a:ext cx="28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37" name="Group 33"/>
          <p:cNvGrpSpPr>
            <a:grpSpLocks/>
          </p:cNvGrpSpPr>
          <p:nvPr/>
        </p:nvGrpSpPr>
        <p:grpSpPr bwMode="auto">
          <a:xfrm rot="10740000">
            <a:off x="4421188" y="3506788"/>
            <a:ext cx="479425" cy="1524000"/>
            <a:chOff x="0" y="0"/>
            <a:chExt cx="302" cy="960"/>
          </a:xfrm>
        </p:grpSpPr>
        <p:sp>
          <p:nvSpPr>
            <p:cNvPr id="21534" name="Freeform 30"/>
            <p:cNvSpPr>
              <a:spLocks/>
            </p:cNvSpPr>
            <p:nvPr/>
          </p:nvSpPr>
          <p:spPr bwMode="auto">
            <a:xfrm>
              <a:off x="0" y="0"/>
              <a:ext cx="302" cy="960"/>
            </a:xfrm>
            <a:custGeom>
              <a:avLst/>
              <a:gdLst>
                <a:gd name="T0" fmla="*/ 0 w 21600"/>
                <a:gd name="T1" fmla="*/ 220 h 21600"/>
                <a:gd name="T2" fmla="*/ 2693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220"/>
                  </a:moveTo>
                  <a:cubicBezTo>
                    <a:pt x="892" y="73"/>
                    <a:pt x="1792" y="0"/>
                    <a:pt x="2693" y="0"/>
                  </a:cubicBezTo>
                  <a:cubicBezTo>
                    <a:pt x="13135" y="0"/>
                    <a:pt x="21600" y="9670"/>
                    <a:pt x="21600" y="21600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5" name="AutoShape 31"/>
            <p:cNvSpPr>
              <a:spLocks/>
            </p:cNvSpPr>
            <p:nvPr/>
          </p:nvSpPr>
          <p:spPr bwMode="auto">
            <a:xfrm>
              <a:off x="0" y="0"/>
              <a:ext cx="302" cy="96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20"/>
                  </a:moveTo>
                  <a:cubicBezTo>
                    <a:pt x="892" y="73"/>
                    <a:pt x="1792" y="0"/>
                    <a:pt x="2693" y="0"/>
                  </a:cubicBezTo>
                  <a:cubicBezTo>
                    <a:pt x="13135" y="0"/>
                    <a:pt x="21600" y="9670"/>
                    <a:pt x="21600" y="21600"/>
                  </a:cubicBezTo>
                  <a:lnTo>
                    <a:pt x="2693" y="21600"/>
                  </a:lnTo>
                  <a:close/>
                  <a:moveTo>
                    <a:pt x="0" y="22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6" name="Rectangle 32"/>
            <p:cNvSpPr>
              <a:spLocks/>
            </p:cNvSpPr>
            <p:nvPr/>
          </p:nvSpPr>
          <p:spPr bwMode="auto">
            <a:xfrm>
              <a:off x="0" y="0"/>
              <a:ext cx="30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40" name="Group 36"/>
          <p:cNvGrpSpPr>
            <a:grpSpLocks/>
          </p:cNvGrpSpPr>
          <p:nvPr/>
        </p:nvGrpSpPr>
        <p:grpSpPr bwMode="auto">
          <a:xfrm>
            <a:off x="3352800" y="1981200"/>
            <a:ext cx="3048000" cy="3048000"/>
            <a:chOff x="0" y="0"/>
            <a:chExt cx="1920" cy="1920"/>
          </a:xfrm>
        </p:grpSpPr>
        <p:sp>
          <p:nvSpPr>
            <p:cNvPr id="21538" name="Oval 34"/>
            <p:cNvSpPr>
              <a:spLocks/>
            </p:cNvSpPr>
            <p:nvPr/>
          </p:nvSpPr>
          <p:spPr bwMode="auto">
            <a:xfrm>
              <a:off x="0" y="0"/>
              <a:ext cx="1920" cy="1920"/>
            </a:xfrm>
            <a:prstGeom prst="ellips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9" name="Rectangle 35"/>
            <p:cNvSpPr>
              <a:spLocks/>
            </p:cNvSpPr>
            <p:nvPr/>
          </p:nvSpPr>
          <p:spPr bwMode="auto">
            <a:xfrm>
              <a:off x="281" y="281"/>
              <a:ext cx="1357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43" name="Group 39"/>
          <p:cNvGrpSpPr>
            <a:grpSpLocks/>
          </p:cNvGrpSpPr>
          <p:nvPr/>
        </p:nvGrpSpPr>
        <p:grpSpPr bwMode="auto">
          <a:xfrm>
            <a:off x="4800600" y="4724400"/>
            <a:ext cx="152400" cy="152400"/>
            <a:chOff x="0" y="0"/>
            <a:chExt cx="96" cy="96"/>
          </a:xfrm>
        </p:grpSpPr>
        <p:sp>
          <p:nvSpPr>
            <p:cNvPr id="21541" name="Oval 37"/>
            <p:cNvSpPr>
              <a:spLocks/>
            </p:cNvSpPr>
            <p:nvPr/>
          </p:nvSpPr>
          <p:spPr bwMode="auto">
            <a:xfrm>
              <a:off x="0" y="0"/>
              <a:ext cx="96" cy="96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2" name="Rectangle 38"/>
            <p:cNvSpPr>
              <a:spLocks/>
            </p:cNvSpPr>
            <p:nvPr/>
          </p:nvSpPr>
          <p:spPr bwMode="auto">
            <a:xfrm>
              <a:off x="14" y="14"/>
              <a:ext cx="6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46" name="Group 42"/>
          <p:cNvGrpSpPr>
            <a:grpSpLocks/>
          </p:cNvGrpSpPr>
          <p:nvPr/>
        </p:nvGrpSpPr>
        <p:grpSpPr bwMode="auto">
          <a:xfrm>
            <a:off x="4800600" y="3352800"/>
            <a:ext cx="152400" cy="152400"/>
            <a:chOff x="0" y="0"/>
            <a:chExt cx="96" cy="96"/>
          </a:xfrm>
        </p:grpSpPr>
        <p:sp>
          <p:nvSpPr>
            <p:cNvPr id="21544" name="Oval 40"/>
            <p:cNvSpPr>
              <a:spLocks/>
            </p:cNvSpPr>
            <p:nvPr/>
          </p:nvSpPr>
          <p:spPr bwMode="auto">
            <a:xfrm>
              <a:off x="0" y="0"/>
              <a:ext cx="96" cy="96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5" name="Rectangle 41"/>
            <p:cNvSpPr>
              <a:spLocks/>
            </p:cNvSpPr>
            <p:nvPr/>
          </p:nvSpPr>
          <p:spPr bwMode="auto">
            <a:xfrm>
              <a:off x="14" y="14"/>
              <a:ext cx="6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49" name="Group 45"/>
          <p:cNvGrpSpPr>
            <a:grpSpLocks/>
          </p:cNvGrpSpPr>
          <p:nvPr/>
        </p:nvGrpSpPr>
        <p:grpSpPr bwMode="auto">
          <a:xfrm>
            <a:off x="4800600" y="2133600"/>
            <a:ext cx="152400" cy="152400"/>
            <a:chOff x="0" y="0"/>
            <a:chExt cx="96" cy="96"/>
          </a:xfrm>
        </p:grpSpPr>
        <p:sp>
          <p:nvSpPr>
            <p:cNvPr id="21547" name="Oval 43"/>
            <p:cNvSpPr>
              <a:spLocks/>
            </p:cNvSpPr>
            <p:nvPr/>
          </p:nvSpPr>
          <p:spPr bwMode="auto">
            <a:xfrm>
              <a:off x="0" y="0"/>
              <a:ext cx="96" cy="96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8" name="Rectangle 44"/>
            <p:cNvSpPr>
              <a:spLocks/>
            </p:cNvSpPr>
            <p:nvPr/>
          </p:nvSpPr>
          <p:spPr bwMode="auto">
            <a:xfrm>
              <a:off x="14" y="14"/>
              <a:ext cx="6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52" name="Group 48"/>
          <p:cNvGrpSpPr>
            <a:grpSpLocks/>
          </p:cNvGrpSpPr>
          <p:nvPr/>
        </p:nvGrpSpPr>
        <p:grpSpPr bwMode="auto">
          <a:xfrm rot="-4920000">
            <a:off x="4495800" y="2057400"/>
            <a:ext cx="266700" cy="419100"/>
            <a:chOff x="0" y="0"/>
            <a:chExt cx="168" cy="264"/>
          </a:xfrm>
        </p:grpSpPr>
        <p:sp>
          <p:nvSpPr>
            <p:cNvPr id="21550" name="AutoShape 46"/>
            <p:cNvSpPr>
              <a:spLocks/>
            </p:cNvSpPr>
            <p:nvPr/>
          </p:nvSpPr>
          <p:spPr bwMode="auto">
            <a:xfrm>
              <a:off x="0" y="0"/>
              <a:ext cx="168" cy="2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1" name="Rectangle 47"/>
            <p:cNvSpPr>
              <a:spLocks/>
            </p:cNvSpPr>
            <p:nvPr/>
          </p:nvSpPr>
          <p:spPr bwMode="auto">
            <a:xfrm>
              <a:off x="24" y="63"/>
              <a:ext cx="6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55" name="Group 51"/>
          <p:cNvGrpSpPr>
            <a:grpSpLocks/>
          </p:cNvGrpSpPr>
          <p:nvPr/>
        </p:nvGrpSpPr>
        <p:grpSpPr bwMode="auto">
          <a:xfrm rot="6540000">
            <a:off x="4989513" y="1941513"/>
            <a:ext cx="190500" cy="419100"/>
            <a:chOff x="0" y="0"/>
            <a:chExt cx="120" cy="264"/>
          </a:xfrm>
        </p:grpSpPr>
        <p:sp>
          <p:nvSpPr>
            <p:cNvPr id="21553" name="AutoShape 49"/>
            <p:cNvSpPr>
              <a:spLocks/>
            </p:cNvSpPr>
            <p:nvPr/>
          </p:nvSpPr>
          <p:spPr bwMode="auto">
            <a:xfrm>
              <a:off x="0" y="0"/>
              <a:ext cx="120" cy="2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4" name="Rectangle 50"/>
            <p:cNvSpPr>
              <a:spLocks/>
            </p:cNvSpPr>
            <p:nvPr/>
          </p:nvSpPr>
          <p:spPr bwMode="auto">
            <a:xfrm>
              <a:off x="17" y="63"/>
              <a:ext cx="4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58" name="Group 54"/>
          <p:cNvGrpSpPr>
            <a:grpSpLocks/>
          </p:cNvGrpSpPr>
          <p:nvPr/>
        </p:nvGrpSpPr>
        <p:grpSpPr bwMode="auto">
          <a:xfrm rot="6540000">
            <a:off x="4989513" y="4532313"/>
            <a:ext cx="190500" cy="419100"/>
            <a:chOff x="0" y="0"/>
            <a:chExt cx="120" cy="264"/>
          </a:xfrm>
        </p:grpSpPr>
        <p:sp>
          <p:nvSpPr>
            <p:cNvPr id="21556" name="AutoShape 52"/>
            <p:cNvSpPr>
              <a:spLocks/>
            </p:cNvSpPr>
            <p:nvPr/>
          </p:nvSpPr>
          <p:spPr bwMode="auto">
            <a:xfrm>
              <a:off x="0" y="0"/>
              <a:ext cx="120" cy="2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7" name="Rectangle 53"/>
            <p:cNvSpPr>
              <a:spLocks/>
            </p:cNvSpPr>
            <p:nvPr/>
          </p:nvSpPr>
          <p:spPr bwMode="auto">
            <a:xfrm>
              <a:off x="17" y="63"/>
              <a:ext cx="4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61" name="Group 57"/>
          <p:cNvGrpSpPr>
            <a:grpSpLocks/>
          </p:cNvGrpSpPr>
          <p:nvPr/>
        </p:nvGrpSpPr>
        <p:grpSpPr bwMode="auto">
          <a:xfrm rot="6540000">
            <a:off x="4989513" y="3236913"/>
            <a:ext cx="190500" cy="419100"/>
            <a:chOff x="0" y="0"/>
            <a:chExt cx="120" cy="264"/>
          </a:xfrm>
        </p:grpSpPr>
        <p:sp>
          <p:nvSpPr>
            <p:cNvPr id="21559" name="AutoShape 55"/>
            <p:cNvSpPr>
              <a:spLocks/>
            </p:cNvSpPr>
            <p:nvPr/>
          </p:nvSpPr>
          <p:spPr bwMode="auto">
            <a:xfrm>
              <a:off x="0" y="0"/>
              <a:ext cx="120" cy="2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0" name="Rectangle 56"/>
            <p:cNvSpPr>
              <a:spLocks/>
            </p:cNvSpPr>
            <p:nvPr/>
          </p:nvSpPr>
          <p:spPr bwMode="auto">
            <a:xfrm>
              <a:off x="17" y="63"/>
              <a:ext cx="4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64" name="Group 60"/>
          <p:cNvGrpSpPr>
            <a:grpSpLocks/>
          </p:cNvGrpSpPr>
          <p:nvPr/>
        </p:nvGrpSpPr>
        <p:grpSpPr bwMode="auto">
          <a:xfrm rot="-4920000">
            <a:off x="4572000" y="4572000"/>
            <a:ext cx="266700" cy="419100"/>
            <a:chOff x="0" y="0"/>
            <a:chExt cx="168" cy="264"/>
          </a:xfrm>
        </p:grpSpPr>
        <p:sp>
          <p:nvSpPr>
            <p:cNvPr id="21562" name="AutoShape 58"/>
            <p:cNvSpPr>
              <a:spLocks/>
            </p:cNvSpPr>
            <p:nvPr/>
          </p:nvSpPr>
          <p:spPr bwMode="auto">
            <a:xfrm>
              <a:off x="0" y="0"/>
              <a:ext cx="168" cy="2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3" name="Rectangle 59"/>
            <p:cNvSpPr>
              <a:spLocks/>
            </p:cNvSpPr>
            <p:nvPr/>
          </p:nvSpPr>
          <p:spPr bwMode="auto">
            <a:xfrm>
              <a:off x="24" y="63"/>
              <a:ext cx="6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67" name="Group 63"/>
          <p:cNvGrpSpPr>
            <a:grpSpLocks/>
          </p:cNvGrpSpPr>
          <p:nvPr/>
        </p:nvGrpSpPr>
        <p:grpSpPr bwMode="auto">
          <a:xfrm rot="-4920000">
            <a:off x="4495800" y="3276600"/>
            <a:ext cx="266700" cy="419100"/>
            <a:chOff x="0" y="0"/>
            <a:chExt cx="168" cy="264"/>
          </a:xfrm>
        </p:grpSpPr>
        <p:sp>
          <p:nvSpPr>
            <p:cNvPr id="21565" name="AutoShape 61"/>
            <p:cNvSpPr>
              <a:spLocks/>
            </p:cNvSpPr>
            <p:nvPr/>
          </p:nvSpPr>
          <p:spPr bwMode="auto">
            <a:xfrm>
              <a:off x="0" y="0"/>
              <a:ext cx="168" cy="2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6" name="Rectangle 62"/>
            <p:cNvSpPr>
              <a:spLocks/>
            </p:cNvSpPr>
            <p:nvPr/>
          </p:nvSpPr>
          <p:spPr bwMode="auto">
            <a:xfrm>
              <a:off x="24" y="63"/>
              <a:ext cx="6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73" name="Group 69"/>
          <p:cNvGrpSpPr>
            <a:grpSpLocks/>
          </p:cNvGrpSpPr>
          <p:nvPr/>
        </p:nvGrpSpPr>
        <p:grpSpPr bwMode="auto">
          <a:xfrm>
            <a:off x="4800600" y="1828800"/>
            <a:ext cx="228600" cy="228600"/>
            <a:chOff x="0" y="0"/>
            <a:chExt cx="144" cy="144"/>
          </a:xfrm>
        </p:grpSpPr>
        <p:sp>
          <p:nvSpPr>
            <p:cNvPr id="21568" name="AutoShape 64"/>
            <p:cNvSpPr>
              <a:spLocks/>
            </p:cNvSpPr>
            <p:nvPr/>
          </p:nvSpPr>
          <p:spPr bwMode="auto">
            <a:xfrm>
              <a:off x="0" y="0"/>
              <a:ext cx="144" cy="1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9" name="AutoShape 65"/>
            <p:cNvSpPr>
              <a:spLocks/>
            </p:cNvSpPr>
            <p:nvPr/>
          </p:nvSpPr>
          <p:spPr bwMode="auto">
            <a:xfrm>
              <a:off x="41" y="42"/>
              <a:ext cx="15" cy="1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95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0" name="AutoShape 66"/>
            <p:cNvSpPr>
              <a:spLocks/>
            </p:cNvSpPr>
            <p:nvPr/>
          </p:nvSpPr>
          <p:spPr bwMode="auto">
            <a:xfrm>
              <a:off x="87" y="42"/>
              <a:ext cx="15" cy="1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95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1" name="AutoShape 67"/>
            <p:cNvSpPr>
              <a:spLocks/>
            </p:cNvSpPr>
            <p:nvPr/>
          </p:nvSpPr>
          <p:spPr bwMode="auto">
            <a:xfrm>
              <a:off x="33" y="42"/>
              <a:ext cx="77" cy="74"/>
            </a:xfrm>
            <a:custGeom>
              <a:avLst/>
              <a:gdLst/>
              <a:ahLst/>
              <a:cxnLst/>
              <a:rect l="0" t="0" r="r" b="b"/>
              <a:pathLst>
                <a:path w="21600" h="20368">
                  <a:moveTo>
                    <a:pt x="4401" y="0"/>
                  </a:moveTo>
                  <a:cubicBezTo>
                    <a:pt x="3252" y="0"/>
                    <a:pt x="2321" y="926"/>
                    <a:pt x="2321" y="2069"/>
                  </a:cubicBezTo>
                  <a:cubicBezTo>
                    <a:pt x="2321" y="3212"/>
                    <a:pt x="3252" y="4138"/>
                    <a:pt x="4401" y="4138"/>
                  </a:cubicBezTo>
                  <a:cubicBezTo>
                    <a:pt x="5550" y="4138"/>
                    <a:pt x="6482" y="3212"/>
                    <a:pt x="6482" y="2069"/>
                  </a:cubicBezTo>
                  <a:cubicBezTo>
                    <a:pt x="6482" y="926"/>
                    <a:pt x="5550" y="0"/>
                    <a:pt x="4401" y="0"/>
                  </a:cubicBezTo>
                  <a:close/>
                  <a:moveTo>
                    <a:pt x="17199" y="0"/>
                  </a:moveTo>
                  <a:cubicBezTo>
                    <a:pt x="16050" y="0"/>
                    <a:pt x="15118" y="926"/>
                    <a:pt x="15118" y="2069"/>
                  </a:cubicBezTo>
                  <a:cubicBezTo>
                    <a:pt x="15118" y="3212"/>
                    <a:pt x="16050" y="4138"/>
                    <a:pt x="17199" y="4138"/>
                  </a:cubicBezTo>
                  <a:cubicBezTo>
                    <a:pt x="18348" y="4138"/>
                    <a:pt x="19279" y="3212"/>
                    <a:pt x="19279" y="2069"/>
                  </a:cubicBezTo>
                  <a:cubicBezTo>
                    <a:pt x="19279" y="926"/>
                    <a:pt x="18348" y="0"/>
                    <a:pt x="17199" y="0"/>
                  </a:cubicBezTo>
                  <a:close/>
                  <a:moveTo>
                    <a:pt x="0" y="16671"/>
                  </a:moveTo>
                  <a:cubicBezTo>
                    <a:pt x="7199" y="21600"/>
                    <a:pt x="14401" y="21600"/>
                    <a:pt x="21600" y="16671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2" name="Rectangle 68"/>
            <p:cNvSpPr>
              <a:spLocks/>
            </p:cNvSpPr>
            <p:nvPr/>
          </p:nvSpPr>
          <p:spPr bwMode="auto">
            <a:xfrm>
              <a:off x="21" y="21"/>
              <a:ext cx="10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pic>
        <p:nvPicPr>
          <p:cNvPr id="21574" name="Picture 7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10200"/>
            <a:ext cx="46482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1063"/>
            <a:ext cx="7086600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2750"/>
            <a:ext cx="61722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  <a:ln/>
        </p:spPr>
        <p:txBody>
          <a:bodyPr rIns="132080"/>
          <a:lstStyle/>
          <a:p>
            <a:r>
              <a:rPr lang="en-US"/>
              <a:t>Measuring Density</a:t>
            </a:r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685800" y="1219200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Measured baryonic density ~ 0.05ρ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c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.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Measured dark matter density ~ 0.3ρ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c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So, ρ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matter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~ ρ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c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to within a factor of ~3 </a:t>
            </a:r>
            <a:r>
              <a:rPr lang="en-US" i="1">
                <a:solidFill>
                  <a:schemeClr val="tx1"/>
                </a:solidFill>
                <a:ea typeface="ＭＳ Ｐゴシック" charset="0"/>
                <a:cs typeface="Times" charset="0"/>
              </a:rPr>
              <a:t>today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.</a:t>
            </a:r>
          </a:p>
          <a:p>
            <a:pPr marL="39688">
              <a:spcBef>
                <a:spcPts val="1450"/>
              </a:spcBef>
            </a:pPr>
            <a:endParaRPr lang="en-US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However, </a:t>
            </a:r>
          </a:p>
          <a:p>
            <a:pPr marL="39688">
              <a:spcBef>
                <a:spcPts val="1450"/>
              </a:spcBef>
            </a:pPr>
            <a:endParaRPr lang="en-US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So at the time of recombination (z~1000) Ω=1 to within 1 part it 10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3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, at the time of nucleosynthesis Ω=1 to within 1 part in 10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12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, and at the Planck time Ω=1 to within 1 part in 10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60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!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Coincidence?! Maybe Ω=1 precisely??? WHY???????</a:t>
            </a:r>
          </a:p>
        </p:txBody>
      </p:sp>
      <p:pic>
        <p:nvPicPr>
          <p:cNvPr id="2457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28892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  <a:ln/>
        </p:spPr>
        <p:txBody>
          <a:bodyPr rIns="132080"/>
          <a:lstStyle/>
          <a:p>
            <a:r>
              <a:rPr lang="en-US" sz="3600"/>
              <a:t>Measuring the Deceleration</a:t>
            </a:r>
          </a:p>
        </p:txBody>
      </p:sp>
      <p:pic>
        <p:nvPicPr>
          <p:cNvPr id="2560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1722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93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5438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2590800" y="228600"/>
            <a:ext cx="3581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400"/>
              </a:spcBef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Times" charset="0"/>
              </a:rPr>
              <a:t>SN Ia Programs:</a:t>
            </a:r>
          </a:p>
        </p:txBody>
      </p:sp>
      <p:pic>
        <p:nvPicPr>
          <p:cNvPr id="276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5344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779588"/>
            <a:ext cx="6554787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0"/>
            <a:ext cx="9144000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359650" y="6248400"/>
            <a:ext cx="292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fld id="{70D3CF67-29F4-7340-AC3E-B100DCE31685}" type="slidenum">
              <a:rPr lang="en-US" sz="1400">
                <a:cs typeface="Times" charset="0"/>
              </a:rPr>
              <a:pPr algn="ctr"/>
              <a:t>28</a:t>
            </a:fld>
            <a:endParaRPr lang="en-US" sz="1400">
              <a:cs typeface="Times" charset="0"/>
            </a:endParaRP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127000" y="3263900"/>
            <a:ext cx="10112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= m-M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9113"/>
            <a:ext cx="65532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ln/>
        </p:spPr>
        <p:txBody>
          <a:bodyPr rIns="132080"/>
          <a:lstStyle/>
          <a:p>
            <a:r>
              <a:rPr lang="en-US"/>
              <a:t>Basic Model Assumptions</a:t>
            </a:r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1295400" y="1981200"/>
            <a:ext cx="7239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496888" indent="-457200">
              <a:spcBef>
                <a:spcPts val="1450"/>
              </a:spcBef>
              <a:buFontTx/>
              <a:buAutoNum type="arabicPeriod"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Universality of Physical Laws and Constants</a:t>
            </a:r>
          </a:p>
          <a:p>
            <a:pPr marL="496888" indent="-457200">
              <a:spcBef>
                <a:spcPts val="1450"/>
              </a:spcBef>
              <a:buFontTx/>
              <a:buAutoNum type="arabicPeriod"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Homogeneity</a:t>
            </a:r>
          </a:p>
          <a:p>
            <a:pPr marL="496888" indent="-457200">
              <a:spcBef>
                <a:spcPts val="1450"/>
              </a:spcBef>
              <a:buFontTx/>
              <a:buAutoNum type="arabicPeriod"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Isotropy</a:t>
            </a:r>
          </a:p>
          <a:p>
            <a:pPr marL="496888" indent="-457200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1+2+3=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Cosmological Principle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”</a:t>
            </a:r>
            <a:endParaRPr lang="en-US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496888" indent="-457200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4.   Uniformity with Time</a:t>
            </a:r>
          </a:p>
          <a:p>
            <a:pPr marL="496888" indent="-457200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1+2+3+4=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Perfect Cosmological Principle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”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- ruled out!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1879600" y="2108200"/>
            <a:ext cx="5689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4200">
                <a:solidFill>
                  <a:schemeClr val="tx1"/>
                </a:solidFill>
                <a:ea typeface="ＭＳ Ｐゴシック" charset="0"/>
                <a:cs typeface="Times" charset="0"/>
              </a:rPr>
              <a:t>A Look Ahead Using SN Ia</a:t>
            </a:r>
            <a:r>
              <a:rPr lang="ja-JP" altLang="en-US" sz="4200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’</a:t>
            </a:r>
            <a:r>
              <a:rPr lang="en-US" sz="4200">
                <a:solidFill>
                  <a:schemeClr val="tx1"/>
                </a:solidFill>
                <a:ea typeface="ＭＳ Ｐゴシック" charset="0"/>
                <a:cs typeface="Times" charset="0"/>
              </a:rPr>
              <a:t>s and Cosmic Microwave Background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42900"/>
            <a:ext cx="41259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04800"/>
            <a:ext cx="46005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/>
          </p:cNvSpPr>
          <p:nvPr/>
        </p:nvSpPr>
        <p:spPr bwMode="auto">
          <a:xfrm>
            <a:off x="2133600" y="5715000"/>
            <a:ext cx="5638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Other SN Ia data </a:t>
            </a:r>
            <a:r>
              <a:rPr lang="en-US">
                <a:solidFill>
                  <a:schemeClr val="tx1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⇒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H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0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=74±4 implying t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0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=12 Gyr for the best-fit region.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  <a:ln/>
        </p:spPr>
        <p:txBody>
          <a:bodyPr rIns="132080"/>
          <a:lstStyle/>
          <a:p>
            <a:r>
              <a:rPr lang="en-US"/>
              <a:t>Early Timeline</a:t>
            </a:r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381000" y="990600"/>
            <a:ext cx="84582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496888" indent="-457200">
              <a:spcBef>
                <a:spcPts val="1400"/>
              </a:spcBef>
            </a:pPr>
            <a:r>
              <a:rPr lang="en-US" sz="2200">
                <a:solidFill>
                  <a:schemeClr val="tx1"/>
                </a:solidFill>
                <a:ea typeface="ＭＳ Ｐゴシック" charset="0"/>
                <a:cs typeface="Times" charset="0"/>
              </a:rPr>
              <a:t>~1914 - Slipher publishes work on velocities of galaxies</a:t>
            </a:r>
          </a:p>
          <a:p>
            <a:pPr marL="496888" indent="-457200">
              <a:spcBef>
                <a:spcPts val="1400"/>
              </a:spcBef>
            </a:pPr>
            <a:r>
              <a:rPr lang="en-US" sz="2200">
                <a:solidFill>
                  <a:schemeClr val="tx1"/>
                </a:solidFill>
                <a:ea typeface="ＭＳ Ｐゴシック" charset="0"/>
                <a:cs typeface="Times" charset="0"/>
              </a:rPr>
              <a:t>1915 - Einstein solves structure of the universe, believed to be static, using GR. This closed, static, geometrically </a:t>
            </a:r>
            <a:r>
              <a:rPr lang="ja-JP" altLang="en-US" sz="2200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“</a:t>
            </a:r>
            <a:r>
              <a:rPr lang="en-US" sz="2200">
                <a:solidFill>
                  <a:schemeClr val="tx1"/>
                </a:solidFill>
                <a:ea typeface="ＭＳ Ｐゴシック" charset="0"/>
                <a:cs typeface="Times" charset="0"/>
              </a:rPr>
              <a:t>spherical</a:t>
            </a:r>
            <a:r>
              <a:rPr lang="ja-JP" altLang="en-US" sz="2200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”</a:t>
            </a:r>
            <a:r>
              <a:rPr lang="en-US" sz="2200">
                <a:solidFill>
                  <a:schemeClr val="tx1"/>
                </a:solidFill>
                <a:ea typeface="ＭＳ Ｐゴシック" charset="0"/>
                <a:cs typeface="Times" charset="0"/>
              </a:rPr>
              <a:t> model requires a repulsive term, </a:t>
            </a:r>
            <a:r>
              <a:rPr lang="ja-JP" altLang="en-US" sz="2200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“</a:t>
            </a:r>
            <a:r>
              <a:rPr lang="en-US" sz="2200">
                <a:solidFill>
                  <a:schemeClr val="tx1"/>
                </a:solidFill>
                <a:ea typeface="ＭＳ Ｐゴシック" charset="0"/>
                <a:cs typeface="Times" charset="0"/>
              </a:rPr>
              <a:t>the cosmological constant</a:t>
            </a:r>
            <a:r>
              <a:rPr lang="ja-JP" altLang="en-US" sz="2200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”</a:t>
            </a:r>
            <a:r>
              <a:rPr lang="en-US" sz="2200">
                <a:solidFill>
                  <a:schemeClr val="tx1"/>
                </a:solidFill>
                <a:ea typeface="ＭＳ Ｐゴシック" charset="0"/>
                <a:cs typeface="Times" charset="0"/>
              </a:rPr>
              <a:t> Λ to offset gravity.</a:t>
            </a:r>
          </a:p>
          <a:p>
            <a:pPr marL="496888" indent="-457200">
              <a:spcBef>
                <a:spcPts val="1400"/>
              </a:spcBef>
            </a:pPr>
            <a:r>
              <a:rPr lang="en-US" sz="2200">
                <a:solidFill>
                  <a:schemeClr val="tx1"/>
                </a:solidFill>
                <a:ea typeface="ＭＳ Ｐゴシック" charset="0"/>
                <a:cs typeface="Times" charset="0"/>
              </a:rPr>
              <a:t>1917 - de Sitter also solves structure of universe including expansion</a:t>
            </a:r>
          </a:p>
          <a:p>
            <a:pPr marL="496888" indent="-457200">
              <a:spcBef>
                <a:spcPts val="1400"/>
              </a:spcBef>
            </a:pPr>
            <a:r>
              <a:rPr lang="en-US" sz="2200">
                <a:solidFill>
                  <a:schemeClr val="tx1"/>
                </a:solidFill>
                <a:ea typeface="ＭＳ Ｐゴシック" charset="0"/>
                <a:cs typeface="Times" charset="0"/>
              </a:rPr>
              <a:t>1922 - Friedmann develops general solution to a GR universe which is homogeneous, isotropic, but not static.</a:t>
            </a:r>
          </a:p>
          <a:p>
            <a:pPr marL="496888" indent="-457200">
              <a:spcBef>
                <a:spcPts val="1400"/>
              </a:spcBef>
            </a:pPr>
            <a:r>
              <a:rPr lang="en-US" sz="2200">
                <a:solidFill>
                  <a:schemeClr val="tx1"/>
                </a:solidFill>
                <a:ea typeface="ＭＳ Ｐゴシック" charset="0"/>
                <a:cs typeface="Times" charset="0"/>
              </a:rPr>
              <a:t>~1927 - Lemaître proposes an exploding </a:t>
            </a:r>
            <a:r>
              <a:rPr lang="ja-JP" altLang="en-US" sz="2200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“</a:t>
            </a:r>
            <a:r>
              <a:rPr lang="en-US" sz="2200">
                <a:solidFill>
                  <a:schemeClr val="tx1"/>
                </a:solidFill>
                <a:ea typeface="ＭＳ Ｐゴシック" charset="0"/>
                <a:cs typeface="Times" charset="0"/>
              </a:rPr>
              <a:t>Primeval Atom</a:t>
            </a:r>
            <a:r>
              <a:rPr lang="ja-JP" altLang="en-US" sz="2200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”</a:t>
            </a:r>
            <a:r>
              <a:rPr lang="en-US" sz="2200">
                <a:solidFill>
                  <a:schemeClr val="tx1"/>
                </a:solidFill>
                <a:ea typeface="ＭＳ Ｐゴシック" charset="0"/>
                <a:cs typeface="Times" charset="0"/>
              </a:rPr>
              <a:t> to explain the origin of </a:t>
            </a:r>
            <a:r>
              <a:rPr lang="en-US" sz="2200" i="1">
                <a:solidFill>
                  <a:schemeClr val="tx1"/>
                </a:solidFill>
                <a:ea typeface="ＭＳ Ｐゴシック" charset="0"/>
                <a:cs typeface="Times" charset="0"/>
              </a:rPr>
              <a:t>cosmic rays</a:t>
            </a:r>
            <a:r>
              <a:rPr lang="en-US" sz="2200">
                <a:solidFill>
                  <a:schemeClr val="tx1"/>
                </a:solidFill>
                <a:ea typeface="ＭＳ Ｐゴシック" charset="0"/>
                <a:cs typeface="Times" charset="0"/>
              </a:rPr>
              <a:t> - expanding spherical model with a cosmological constant.</a:t>
            </a:r>
          </a:p>
          <a:p>
            <a:pPr marL="496888" indent="-457200">
              <a:spcBef>
                <a:spcPts val="1400"/>
              </a:spcBef>
            </a:pPr>
            <a:r>
              <a:rPr lang="en-US" sz="2200">
                <a:solidFill>
                  <a:schemeClr val="tx1"/>
                </a:solidFill>
                <a:ea typeface="ＭＳ Ｐゴシック" charset="0"/>
                <a:cs typeface="Times" charset="0"/>
              </a:rPr>
              <a:t>1929 - Hubble &amp; Humason publish work on expanding universe. Einstein retracts cosmological constant, no longer needed.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  <a:ln/>
        </p:spPr>
        <p:txBody>
          <a:bodyPr rIns="132080"/>
          <a:lstStyle/>
          <a:p>
            <a:r>
              <a:rPr lang="en-US" sz="3600"/>
              <a:t>Implications of the Hubble Law</a:t>
            </a:r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457200" y="1066800"/>
            <a:ext cx="85344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496888" indent="-457200">
              <a:spcBef>
                <a:spcPts val="1450"/>
              </a:spcBef>
              <a:buFontTx/>
              <a:buAutoNum type="arabicPeriod"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The universe is expanding</a:t>
            </a:r>
          </a:p>
          <a:p>
            <a:pPr marL="496888" indent="-457200">
              <a:spcBef>
                <a:spcPts val="1450"/>
              </a:spcBef>
              <a:buFontTx/>
              <a:buAutoNum type="arabicPeriod"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All observers see the same expansion</a:t>
            </a:r>
          </a:p>
          <a:p>
            <a:pPr marL="496888" indent="-457200">
              <a:spcBef>
                <a:spcPts val="1450"/>
              </a:spcBef>
              <a:buFontTx/>
              <a:buAutoNum type="arabicPeriod"/>
            </a:pPr>
            <a:endParaRPr lang="en-US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496888" indent="-457200">
              <a:spcBef>
                <a:spcPts val="1450"/>
              </a:spcBef>
              <a:buFontTx/>
              <a:buAutoNum type="arabicPeriod"/>
            </a:pPr>
            <a:endParaRPr lang="en-US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496888" indent="-457200">
              <a:spcBef>
                <a:spcPts val="1450"/>
              </a:spcBef>
              <a:buFontTx/>
              <a:buAutoNum type="arabicPeriod"/>
            </a:pPr>
            <a:endParaRPr lang="en-US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496888" indent="-457200">
              <a:spcBef>
                <a:spcPts val="1450"/>
              </a:spcBef>
              <a:buFontTx/>
              <a:buAutoNum type="arabicPeriod"/>
            </a:pPr>
            <a:endParaRPr lang="en-US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496888" indent="-457200">
              <a:spcBef>
                <a:spcPts val="1450"/>
              </a:spcBef>
              <a:buFontTx/>
              <a:buAutoNum type="arabicPeriod"/>
            </a:pPr>
            <a:endParaRPr lang="en-US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496888" indent="-457200">
              <a:spcBef>
                <a:spcPts val="1450"/>
              </a:spcBef>
              <a:buFontTx/>
              <a:buAutoNum type="arabicPeriod"/>
            </a:pPr>
            <a:endParaRPr lang="en-US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496888" indent="-457200">
              <a:spcBef>
                <a:spcPts val="1450"/>
              </a:spcBef>
              <a:buFontTx/>
              <a:buAutoNum type="arabicPeriod"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Everything was closer together, </a:t>
            </a:r>
            <a:r>
              <a:rPr lang="en-US" b="1">
                <a:solidFill>
                  <a:schemeClr val="tx1"/>
                </a:solidFill>
                <a:ea typeface="ＭＳ Ｐゴシック" charset="0"/>
                <a:cs typeface="Times" charset="0"/>
              </a:rPr>
              <a:t>denser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, in the past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3429000" y="2895600"/>
            <a:ext cx="76200" cy="76200"/>
            <a:chOff x="0" y="0"/>
            <a:chExt cx="48" cy="48"/>
          </a:xfrm>
        </p:grpSpPr>
        <p:sp>
          <p:nvSpPr>
            <p:cNvPr id="6147" name="Oval 3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8" name="Rectangle 4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3657600" y="2895600"/>
            <a:ext cx="76200" cy="76200"/>
            <a:chOff x="0" y="0"/>
            <a:chExt cx="48" cy="48"/>
          </a:xfrm>
        </p:grpSpPr>
        <p:sp>
          <p:nvSpPr>
            <p:cNvPr id="6150" name="Oval 6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51" name="Rectangle 7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3886200" y="2895600"/>
            <a:ext cx="76200" cy="76200"/>
            <a:chOff x="0" y="0"/>
            <a:chExt cx="48" cy="48"/>
          </a:xfrm>
        </p:grpSpPr>
        <p:sp>
          <p:nvSpPr>
            <p:cNvPr id="6153" name="Oval 9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54" name="Rectangle 10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4114800" y="2895600"/>
            <a:ext cx="76200" cy="76200"/>
            <a:chOff x="0" y="0"/>
            <a:chExt cx="48" cy="48"/>
          </a:xfrm>
        </p:grpSpPr>
        <p:sp>
          <p:nvSpPr>
            <p:cNvPr id="6156" name="Oval 12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57" name="Rectangle 13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61" name="Group 17"/>
          <p:cNvGrpSpPr>
            <a:grpSpLocks/>
          </p:cNvGrpSpPr>
          <p:nvPr/>
        </p:nvGrpSpPr>
        <p:grpSpPr bwMode="auto">
          <a:xfrm>
            <a:off x="4343400" y="2895600"/>
            <a:ext cx="76200" cy="76200"/>
            <a:chOff x="0" y="0"/>
            <a:chExt cx="48" cy="48"/>
          </a:xfrm>
        </p:grpSpPr>
        <p:sp>
          <p:nvSpPr>
            <p:cNvPr id="6159" name="Oval 1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60" name="Rectangle 16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64" name="Group 20"/>
          <p:cNvGrpSpPr>
            <a:grpSpLocks/>
          </p:cNvGrpSpPr>
          <p:nvPr/>
        </p:nvGrpSpPr>
        <p:grpSpPr bwMode="auto">
          <a:xfrm>
            <a:off x="2667000" y="3276600"/>
            <a:ext cx="76200" cy="76200"/>
            <a:chOff x="0" y="0"/>
            <a:chExt cx="48" cy="48"/>
          </a:xfrm>
        </p:grpSpPr>
        <p:sp>
          <p:nvSpPr>
            <p:cNvPr id="6162" name="Oval 18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3276600" y="3276600"/>
            <a:ext cx="76200" cy="76200"/>
            <a:chOff x="0" y="0"/>
            <a:chExt cx="48" cy="48"/>
          </a:xfrm>
        </p:grpSpPr>
        <p:sp>
          <p:nvSpPr>
            <p:cNvPr id="6165" name="Oval 21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70" name="Group 26"/>
          <p:cNvGrpSpPr>
            <a:grpSpLocks/>
          </p:cNvGrpSpPr>
          <p:nvPr/>
        </p:nvGrpSpPr>
        <p:grpSpPr bwMode="auto">
          <a:xfrm>
            <a:off x="3886200" y="3276600"/>
            <a:ext cx="76200" cy="76200"/>
            <a:chOff x="0" y="0"/>
            <a:chExt cx="48" cy="48"/>
          </a:xfrm>
        </p:grpSpPr>
        <p:sp>
          <p:nvSpPr>
            <p:cNvPr id="6168" name="Oval 24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69" name="Rectangle 25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73" name="Group 29"/>
          <p:cNvGrpSpPr>
            <a:grpSpLocks/>
          </p:cNvGrpSpPr>
          <p:nvPr/>
        </p:nvGrpSpPr>
        <p:grpSpPr bwMode="auto">
          <a:xfrm>
            <a:off x="4495800" y="3276600"/>
            <a:ext cx="76200" cy="76200"/>
            <a:chOff x="0" y="0"/>
            <a:chExt cx="48" cy="48"/>
          </a:xfrm>
        </p:grpSpPr>
        <p:sp>
          <p:nvSpPr>
            <p:cNvPr id="6171" name="Oval 27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72" name="Rectangle 28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76" name="Group 32"/>
          <p:cNvGrpSpPr>
            <a:grpSpLocks/>
          </p:cNvGrpSpPr>
          <p:nvPr/>
        </p:nvGrpSpPr>
        <p:grpSpPr bwMode="auto">
          <a:xfrm>
            <a:off x="5181600" y="3276600"/>
            <a:ext cx="76200" cy="76200"/>
            <a:chOff x="0" y="0"/>
            <a:chExt cx="48" cy="48"/>
          </a:xfrm>
        </p:grpSpPr>
        <p:sp>
          <p:nvSpPr>
            <p:cNvPr id="6174" name="Oval 30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75" name="Rectangle 31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79" name="Group 35"/>
          <p:cNvGrpSpPr>
            <a:grpSpLocks/>
          </p:cNvGrpSpPr>
          <p:nvPr/>
        </p:nvGrpSpPr>
        <p:grpSpPr bwMode="auto">
          <a:xfrm>
            <a:off x="2667000" y="4038600"/>
            <a:ext cx="76200" cy="76200"/>
            <a:chOff x="0" y="0"/>
            <a:chExt cx="48" cy="48"/>
          </a:xfrm>
        </p:grpSpPr>
        <p:sp>
          <p:nvSpPr>
            <p:cNvPr id="6177" name="Oval 33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78" name="Rectangle 34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82" name="Group 38"/>
          <p:cNvGrpSpPr>
            <a:grpSpLocks/>
          </p:cNvGrpSpPr>
          <p:nvPr/>
        </p:nvGrpSpPr>
        <p:grpSpPr bwMode="auto">
          <a:xfrm>
            <a:off x="5334000" y="4038600"/>
            <a:ext cx="76200" cy="76200"/>
            <a:chOff x="0" y="0"/>
            <a:chExt cx="48" cy="48"/>
          </a:xfrm>
        </p:grpSpPr>
        <p:sp>
          <p:nvSpPr>
            <p:cNvPr id="6180" name="Oval 36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81" name="Rectangle 37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85" name="Group 41"/>
          <p:cNvGrpSpPr>
            <a:grpSpLocks/>
          </p:cNvGrpSpPr>
          <p:nvPr/>
        </p:nvGrpSpPr>
        <p:grpSpPr bwMode="auto">
          <a:xfrm>
            <a:off x="5334000" y="4724400"/>
            <a:ext cx="76200" cy="76200"/>
            <a:chOff x="0" y="0"/>
            <a:chExt cx="48" cy="48"/>
          </a:xfrm>
        </p:grpSpPr>
        <p:sp>
          <p:nvSpPr>
            <p:cNvPr id="6183" name="Oval 39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84" name="Rectangle 40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88" name="Group 44"/>
          <p:cNvGrpSpPr>
            <a:grpSpLocks/>
          </p:cNvGrpSpPr>
          <p:nvPr/>
        </p:nvGrpSpPr>
        <p:grpSpPr bwMode="auto">
          <a:xfrm>
            <a:off x="3962400" y="4648200"/>
            <a:ext cx="76200" cy="76200"/>
            <a:chOff x="0" y="0"/>
            <a:chExt cx="48" cy="48"/>
          </a:xfrm>
        </p:grpSpPr>
        <p:sp>
          <p:nvSpPr>
            <p:cNvPr id="6186" name="Oval 42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87" name="Rectangle 43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91" name="Group 47"/>
          <p:cNvGrpSpPr>
            <a:grpSpLocks/>
          </p:cNvGrpSpPr>
          <p:nvPr/>
        </p:nvGrpSpPr>
        <p:grpSpPr bwMode="auto">
          <a:xfrm>
            <a:off x="2667000" y="5257800"/>
            <a:ext cx="76200" cy="76200"/>
            <a:chOff x="0" y="0"/>
            <a:chExt cx="48" cy="48"/>
          </a:xfrm>
        </p:grpSpPr>
        <p:sp>
          <p:nvSpPr>
            <p:cNvPr id="6189" name="Oval 4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90" name="Rectangle 46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94" name="Group 50"/>
          <p:cNvGrpSpPr>
            <a:grpSpLocks/>
          </p:cNvGrpSpPr>
          <p:nvPr/>
        </p:nvGrpSpPr>
        <p:grpSpPr bwMode="auto">
          <a:xfrm>
            <a:off x="3962400" y="5257800"/>
            <a:ext cx="76200" cy="76200"/>
            <a:chOff x="0" y="0"/>
            <a:chExt cx="48" cy="48"/>
          </a:xfrm>
        </p:grpSpPr>
        <p:sp>
          <p:nvSpPr>
            <p:cNvPr id="6192" name="Oval 48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93" name="Rectangle 49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200" name="Group 56"/>
          <p:cNvGrpSpPr>
            <a:grpSpLocks/>
          </p:cNvGrpSpPr>
          <p:nvPr/>
        </p:nvGrpSpPr>
        <p:grpSpPr bwMode="auto">
          <a:xfrm>
            <a:off x="3886200" y="3962400"/>
            <a:ext cx="228600" cy="228600"/>
            <a:chOff x="0" y="0"/>
            <a:chExt cx="144" cy="144"/>
          </a:xfrm>
        </p:grpSpPr>
        <p:sp>
          <p:nvSpPr>
            <p:cNvPr id="6195" name="AutoShape 51"/>
            <p:cNvSpPr>
              <a:spLocks/>
            </p:cNvSpPr>
            <p:nvPr/>
          </p:nvSpPr>
          <p:spPr bwMode="auto">
            <a:xfrm>
              <a:off x="0" y="0"/>
              <a:ext cx="144" cy="1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96" name="AutoShape 52"/>
            <p:cNvSpPr>
              <a:spLocks/>
            </p:cNvSpPr>
            <p:nvPr/>
          </p:nvSpPr>
          <p:spPr bwMode="auto">
            <a:xfrm>
              <a:off x="41" y="42"/>
              <a:ext cx="15" cy="1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95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97" name="AutoShape 53"/>
            <p:cNvSpPr>
              <a:spLocks/>
            </p:cNvSpPr>
            <p:nvPr/>
          </p:nvSpPr>
          <p:spPr bwMode="auto">
            <a:xfrm>
              <a:off x="87" y="42"/>
              <a:ext cx="15" cy="1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95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98" name="AutoShape 54"/>
            <p:cNvSpPr>
              <a:spLocks/>
            </p:cNvSpPr>
            <p:nvPr/>
          </p:nvSpPr>
          <p:spPr bwMode="auto">
            <a:xfrm>
              <a:off x="33" y="42"/>
              <a:ext cx="77" cy="74"/>
            </a:xfrm>
            <a:custGeom>
              <a:avLst/>
              <a:gdLst/>
              <a:ahLst/>
              <a:cxnLst/>
              <a:rect l="0" t="0" r="r" b="b"/>
              <a:pathLst>
                <a:path w="21600" h="20368">
                  <a:moveTo>
                    <a:pt x="4401" y="0"/>
                  </a:moveTo>
                  <a:cubicBezTo>
                    <a:pt x="3252" y="0"/>
                    <a:pt x="2321" y="926"/>
                    <a:pt x="2321" y="2069"/>
                  </a:cubicBezTo>
                  <a:cubicBezTo>
                    <a:pt x="2321" y="3212"/>
                    <a:pt x="3252" y="4138"/>
                    <a:pt x="4401" y="4138"/>
                  </a:cubicBezTo>
                  <a:cubicBezTo>
                    <a:pt x="5550" y="4138"/>
                    <a:pt x="6482" y="3212"/>
                    <a:pt x="6482" y="2069"/>
                  </a:cubicBezTo>
                  <a:cubicBezTo>
                    <a:pt x="6482" y="926"/>
                    <a:pt x="5550" y="0"/>
                    <a:pt x="4401" y="0"/>
                  </a:cubicBezTo>
                  <a:close/>
                  <a:moveTo>
                    <a:pt x="17199" y="0"/>
                  </a:moveTo>
                  <a:cubicBezTo>
                    <a:pt x="16050" y="0"/>
                    <a:pt x="15118" y="926"/>
                    <a:pt x="15118" y="2069"/>
                  </a:cubicBezTo>
                  <a:cubicBezTo>
                    <a:pt x="15118" y="3212"/>
                    <a:pt x="16050" y="4138"/>
                    <a:pt x="17199" y="4138"/>
                  </a:cubicBezTo>
                  <a:cubicBezTo>
                    <a:pt x="18348" y="4138"/>
                    <a:pt x="19279" y="3212"/>
                    <a:pt x="19279" y="2069"/>
                  </a:cubicBezTo>
                  <a:cubicBezTo>
                    <a:pt x="19279" y="926"/>
                    <a:pt x="18348" y="0"/>
                    <a:pt x="17199" y="0"/>
                  </a:cubicBezTo>
                  <a:close/>
                  <a:moveTo>
                    <a:pt x="0" y="16671"/>
                  </a:moveTo>
                  <a:cubicBezTo>
                    <a:pt x="7199" y="21600"/>
                    <a:pt x="14401" y="21600"/>
                    <a:pt x="21600" y="16671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99" name="Rectangle 55"/>
            <p:cNvSpPr>
              <a:spLocks/>
            </p:cNvSpPr>
            <p:nvPr/>
          </p:nvSpPr>
          <p:spPr bwMode="auto">
            <a:xfrm>
              <a:off x="21" y="21"/>
              <a:ext cx="10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206" name="Group 62"/>
          <p:cNvGrpSpPr>
            <a:grpSpLocks/>
          </p:cNvGrpSpPr>
          <p:nvPr/>
        </p:nvGrpSpPr>
        <p:grpSpPr bwMode="auto">
          <a:xfrm>
            <a:off x="2590800" y="4572000"/>
            <a:ext cx="228600" cy="228600"/>
            <a:chOff x="0" y="0"/>
            <a:chExt cx="144" cy="144"/>
          </a:xfrm>
        </p:grpSpPr>
        <p:sp>
          <p:nvSpPr>
            <p:cNvPr id="6201" name="AutoShape 57"/>
            <p:cNvSpPr>
              <a:spLocks/>
            </p:cNvSpPr>
            <p:nvPr/>
          </p:nvSpPr>
          <p:spPr bwMode="auto">
            <a:xfrm>
              <a:off x="0" y="0"/>
              <a:ext cx="144" cy="1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02" name="AutoShape 58"/>
            <p:cNvSpPr>
              <a:spLocks/>
            </p:cNvSpPr>
            <p:nvPr/>
          </p:nvSpPr>
          <p:spPr bwMode="auto">
            <a:xfrm>
              <a:off x="41" y="42"/>
              <a:ext cx="15" cy="1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95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03" name="AutoShape 59"/>
            <p:cNvSpPr>
              <a:spLocks/>
            </p:cNvSpPr>
            <p:nvPr/>
          </p:nvSpPr>
          <p:spPr bwMode="auto">
            <a:xfrm>
              <a:off x="87" y="42"/>
              <a:ext cx="15" cy="1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95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04" name="AutoShape 60"/>
            <p:cNvSpPr>
              <a:spLocks/>
            </p:cNvSpPr>
            <p:nvPr/>
          </p:nvSpPr>
          <p:spPr bwMode="auto">
            <a:xfrm>
              <a:off x="33" y="42"/>
              <a:ext cx="77" cy="74"/>
            </a:xfrm>
            <a:custGeom>
              <a:avLst/>
              <a:gdLst/>
              <a:ahLst/>
              <a:cxnLst/>
              <a:rect l="0" t="0" r="r" b="b"/>
              <a:pathLst>
                <a:path w="21600" h="20368">
                  <a:moveTo>
                    <a:pt x="4401" y="0"/>
                  </a:moveTo>
                  <a:cubicBezTo>
                    <a:pt x="3252" y="0"/>
                    <a:pt x="2321" y="926"/>
                    <a:pt x="2321" y="2069"/>
                  </a:cubicBezTo>
                  <a:cubicBezTo>
                    <a:pt x="2321" y="3212"/>
                    <a:pt x="3252" y="4138"/>
                    <a:pt x="4401" y="4138"/>
                  </a:cubicBezTo>
                  <a:cubicBezTo>
                    <a:pt x="5550" y="4138"/>
                    <a:pt x="6482" y="3212"/>
                    <a:pt x="6482" y="2069"/>
                  </a:cubicBezTo>
                  <a:cubicBezTo>
                    <a:pt x="6482" y="926"/>
                    <a:pt x="5550" y="0"/>
                    <a:pt x="4401" y="0"/>
                  </a:cubicBezTo>
                  <a:close/>
                  <a:moveTo>
                    <a:pt x="17199" y="0"/>
                  </a:moveTo>
                  <a:cubicBezTo>
                    <a:pt x="16050" y="0"/>
                    <a:pt x="15118" y="926"/>
                    <a:pt x="15118" y="2069"/>
                  </a:cubicBezTo>
                  <a:cubicBezTo>
                    <a:pt x="15118" y="3212"/>
                    <a:pt x="16050" y="4138"/>
                    <a:pt x="17199" y="4138"/>
                  </a:cubicBezTo>
                  <a:cubicBezTo>
                    <a:pt x="18348" y="4138"/>
                    <a:pt x="19279" y="3212"/>
                    <a:pt x="19279" y="2069"/>
                  </a:cubicBezTo>
                  <a:cubicBezTo>
                    <a:pt x="19279" y="926"/>
                    <a:pt x="18348" y="0"/>
                    <a:pt x="17199" y="0"/>
                  </a:cubicBezTo>
                  <a:close/>
                  <a:moveTo>
                    <a:pt x="0" y="16671"/>
                  </a:moveTo>
                  <a:cubicBezTo>
                    <a:pt x="7199" y="21600"/>
                    <a:pt x="14401" y="21600"/>
                    <a:pt x="21600" y="16671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05" name="Rectangle 61"/>
            <p:cNvSpPr>
              <a:spLocks/>
            </p:cNvSpPr>
            <p:nvPr/>
          </p:nvSpPr>
          <p:spPr bwMode="auto">
            <a:xfrm>
              <a:off x="21" y="21"/>
              <a:ext cx="10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212" name="Group 68"/>
          <p:cNvGrpSpPr>
            <a:grpSpLocks/>
          </p:cNvGrpSpPr>
          <p:nvPr/>
        </p:nvGrpSpPr>
        <p:grpSpPr bwMode="auto">
          <a:xfrm>
            <a:off x="5257800" y="5181600"/>
            <a:ext cx="228600" cy="228600"/>
            <a:chOff x="0" y="0"/>
            <a:chExt cx="144" cy="144"/>
          </a:xfrm>
        </p:grpSpPr>
        <p:sp>
          <p:nvSpPr>
            <p:cNvPr id="6207" name="AutoShape 63"/>
            <p:cNvSpPr>
              <a:spLocks/>
            </p:cNvSpPr>
            <p:nvPr/>
          </p:nvSpPr>
          <p:spPr bwMode="auto">
            <a:xfrm>
              <a:off x="0" y="0"/>
              <a:ext cx="144" cy="1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08" name="AutoShape 64"/>
            <p:cNvSpPr>
              <a:spLocks/>
            </p:cNvSpPr>
            <p:nvPr/>
          </p:nvSpPr>
          <p:spPr bwMode="auto">
            <a:xfrm>
              <a:off x="41" y="42"/>
              <a:ext cx="15" cy="1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95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09" name="AutoShape 65"/>
            <p:cNvSpPr>
              <a:spLocks/>
            </p:cNvSpPr>
            <p:nvPr/>
          </p:nvSpPr>
          <p:spPr bwMode="auto">
            <a:xfrm>
              <a:off x="87" y="42"/>
              <a:ext cx="15" cy="1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95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10" name="AutoShape 66"/>
            <p:cNvSpPr>
              <a:spLocks/>
            </p:cNvSpPr>
            <p:nvPr/>
          </p:nvSpPr>
          <p:spPr bwMode="auto">
            <a:xfrm>
              <a:off x="33" y="42"/>
              <a:ext cx="77" cy="74"/>
            </a:xfrm>
            <a:custGeom>
              <a:avLst/>
              <a:gdLst/>
              <a:ahLst/>
              <a:cxnLst/>
              <a:rect l="0" t="0" r="r" b="b"/>
              <a:pathLst>
                <a:path w="21600" h="20368">
                  <a:moveTo>
                    <a:pt x="4401" y="0"/>
                  </a:moveTo>
                  <a:cubicBezTo>
                    <a:pt x="3252" y="0"/>
                    <a:pt x="2321" y="926"/>
                    <a:pt x="2321" y="2069"/>
                  </a:cubicBezTo>
                  <a:cubicBezTo>
                    <a:pt x="2321" y="3212"/>
                    <a:pt x="3252" y="4138"/>
                    <a:pt x="4401" y="4138"/>
                  </a:cubicBezTo>
                  <a:cubicBezTo>
                    <a:pt x="5550" y="4138"/>
                    <a:pt x="6482" y="3212"/>
                    <a:pt x="6482" y="2069"/>
                  </a:cubicBezTo>
                  <a:cubicBezTo>
                    <a:pt x="6482" y="926"/>
                    <a:pt x="5550" y="0"/>
                    <a:pt x="4401" y="0"/>
                  </a:cubicBezTo>
                  <a:close/>
                  <a:moveTo>
                    <a:pt x="17199" y="0"/>
                  </a:moveTo>
                  <a:cubicBezTo>
                    <a:pt x="16050" y="0"/>
                    <a:pt x="15118" y="926"/>
                    <a:pt x="15118" y="2069"/>
                  </a:cubicBezTo>
                  <a:cubicBezTo>
                    <a:pt x="15118" y="3212"/>
                    <a:pt x="16050" y="4138"/>
                    <a:pt x="17199" y="4138"/>
                  </a:cubicBezTo>
                  <a:cubicBezTo>
                    <a:pt x="18348" y="4138"/>
                    <a:pt x="19279" y="3212"/>
                    <a:pt x="19279" y="2069"/>
                  </a:cubicBezTo>
                  <a:cubicBezTo>
                    <a:pt x="19279" y="926"/>
                    <a:pt x="18348" y="0"/>
                    <a:pt x="17199" y="0"/>
                  </a:cubicBezTo>
                  <a:close/>
                  <a:moveTo>
                    <a:pt x="0" y="16671"/>
                  </a:moveTo>
                  <a:cubicBezTo>
                    <a:pt x="7199" y="21600"/>
                    <a:pt x="14401" y="21600"/>
                    <a:pt x="21600" y="16671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11" name="Rectangle 67"/>
            <p:cNvSpPr>
              <a:spLocks/>
            </p:cNvSpPr>
            <p:nvPr/>
          </p:nvSpPr>
          <p:spPr bwMode="auto">
            <a:xfrm>
              <a:off x="21" y="21"/>
              <a:ext cx="10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215" name="Group 71"/>
          <p:cNvGrpSpPr>
            <a:grpSpLocks/>
          </p:cNvGrpSpPr>
          <p:nvPr/>
        </p:nvGrpSpPr>
        <p:grpSpPr bwMode="auto">
          <a:xfrm>
            <a:off x="2438400" y="4038600"/>
            <a:ext cx="228600" cy="76200"/>
            <a:chOff x="0" y="0"/>
            <a:chExt cx="144" cy="48"/>
          </a:xfrm>
        </p:grpSpPr>
        <p:sp>
          <p:nvSpPr>
            <p:cNvPr id="6213" name="AutoShape 69"/>
            <p:cNvSpPr>
              <a:spLocks/>
            </p:cNvSpPr>
            <p:nvPr/>
          </p:nvSpPr>
          <p:spPr bwMode="auto">
            <a:xfrm>
              <a:off x="0" y="0"/>
              <a:ext cx="144" cy="48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14" name="Rectangle 70"/>
            <p:cNvSpPr>
              <a:spLocks/>
            </p:cNvSpPr>
            <p:nvPr/>
          </p:nvSpPr>
          <p:spPr bwMode="auto">
            <a:xfrm>
              <a:off x="18" y="12"/>
              <a:ext cx="126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218" name="Group 74"/>
          <p:cNvGrpSpPr>
            <a:grpSpLocks/>
          </p:cNvGrpSpPr>
          <p:nvPr/>
        </p:nvGrpSpPr>
        <p:grpSpPr bwMode="auto">
          <a:xfrm>
            <a:off x="5410200" y="4038600"/>
            <a:ext cx="228600" cy="76200"/>
            <a:chOff x="0" y="0"/>
            <a:chExt cx="144" cy="48"/>
          </a:xfrm>
        </p:grpSpPr>
        <p:sp>
          <p:nvSpPr>
            <p:cNvPr id="6216" name="AutoShape 72"/>
            <p:cNvSpPr>
              <a:spLocks/>
            </p:cNvSpPr>
            <p:nvPr/>
          </p:nvSpPr>
          <p:spPr bwMode="auto">
            <a:xfrm>
              <a:off x="0" y="0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17" name="Rectangle 73"/>
            <p:cNvSpPr>
              <a:spLocks/>
            </p:cNvSpPr>
            <p:nvPr/>
          </p:nvSpPr>
          <p:spPr bwMode="auto">
            <a:xfrm>
              <a:off x="0" y="12"/>
              <a:ext cx="126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221" name="Group 77"/>
          <p:cNvGrpSpPr>
            <a:grpSpLocks/>
          </p:cNvGrpSpPr>
          <p:nvPr/>
        </p:nvGrpSpPr>
        <p:grpSpPr bwMode="auto">
          <a:xfrm>
            <a:off x="4038600" y="4648200"/>
            <a:ext cx="228600" cy="76200"/>
            <a:chOff x="0" y="0"/>
            <a:chExt cx="144" cy="48"/>
          </a:xfrm>
        </p:grpSpPr>
        <p:sp>
          <p:nvSpPr>
            <p:cNvPr id="6219" name="AutoShape 75"/>
            <p:cNvSpPr>
              <a:spLocks/>
            </p:cNvSpPr>
            <p:nvPr/>
          </p:nvSpPr>
          <p:spPr bwMode="auto">
            <a:xfrm>
              <a:off x="0" y="0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20" name="Rectangle 76"/>
            <p:cNvSpPr>
              <a:spLocks/>
            </p:cNvSpPr>
            <p:nvPr/>
          </p:nvSpPr>
          <p:spPr bwMode="auto">
            <a:xfrm>
              <a:off x="0" y="12"/>
              <a:ext cx="126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224" name="Group 80"/>
          <p:cNvGrpSpPr>
            <a:grpSpLocks/>
          </p:cNvGrpSpPr>
          <p:nvPr/>
        </p:nvGrpSpPr>
        <p:grpSpPr bwMode="auto">
          <a:xfrm>
            <a:off x="5334000" y="4724400"/>
            <a:ext cx="609600" cy="76200"/>
            <a:chOff x="0" y="0"/>
            <a:chExt cx="384" cy="48"/>
          </a:xfrm>
        </p:grpSpPr>
        <p:sp>
          <p:nvSpPr>
            <p:cNvPr id="6222" name="AutoShape 78"/>
            <p:cNvSpPr>
              <a:spLocks/>
            </p:cNvSpPr>
            <p:nvPr/>
          </p:nvSpPr>
          <p:spPr bwMode="auto">
            <a:xfrm>
              <a:off x="0" y="0"/>
              <a:ext cx="384" cy="48"/>
            </a:xfrm>
            <a:prstGeom prst="rightArrow">
              <a:avLst>
                <a:gd name="adj1" fmla="val 50000"/>
                <a:gd name="adj2" fmla="val 200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23" name="Rectangle 79"/>
            <p:cNvSpPr>
              <a:spLocks/>
            </p:cNvSpPr>
            <p:nvPr/>
          </p:nvSpPr>
          <p:spPr bwMode="auto">
            <a:xfrm>
              <a:off x="0" y="12"/>
              <a:ext cx="336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227" name="Group 83"/>
          <p:cNvGrpSpPr>
            <a:grpSpLocks/>
          </p:cNvGrpSpPr>
          <p:nvPr/>
        </p:nvGrpSpPr>
        <p:grpSpPr bwMode="auto">
          <a:xfrm>
            <a:off x="3733800" y="5257800"/>
            <a:ext cx="228600" cy="76200"/>
            <a:chOff x="0" y="0"/>
            <a:chExt cx="144" cy="48"/>
          </a:xfrm>
        </p:grpSpPr>
        <p:sp>
          <p:nvSpPr>
            <p:cNvPr id="6225" name="AutoShape 81"/>
            <p:cNvSpPr>
              <a:spLocks/>
            </p:cNvSpPr>
            <p:nvPr/>
          </p:nvSpPr>
          <p:spPr bwMode="auto">
            <a:xfrm>
              <a:off x="0" y="0"/>
              <a:ext cx="144" cy="48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26" name="Rectangle 82"/>
            <p:cNvSpPr>
              <a:spLocks/>
            </p:cNvSpPr>
            <p:nvPr/>
          </p:nvSpPr>
          <p:spPr bwMode="auto">
            <a:xfrm>
              <a:off x="18" y="12"/>
              <a:ext cx="126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230" name="Group 86"/>
          <p:cNvGrpSpPr>
            <a:grpSpLocks/>
          </p:cNvGrpSpPr>
          <p:nvPr/>
        </p:nvGrpSpPr>
        <p:grpSpPr bwMode="auto">
          <a:xfrm>
            <a:off x="2209800" y="5257800"/>
            <a:ext cx="457200" cy="76200"/>
            <a:chOff x="0" y="0"/>
            <a:chExt cx="288" cy="48"/>
          </a:xfrm>
        </p:grpSpPr>
        <p:sp>
          <p:nvSpPr>
            <p:cNvPr id="6228" name="AutoShape 84"/>
            <p:cNvSpPr>
              <a:spLocks/>
            </p:cNvSpPr>
            <p:nvPr/>
          </p:nvSpPr>
          <p:spPr bwMode="auto">
            <a:xfrm>
              <a:off x="0" y="0"/>
              <a:ext cx="288" cy="48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29" name="Rectangle 85"/>
            <p:cNvSpPr>
              <a:spLocks/>
            </p:cNvSpPr>
            <p:nvPr/>
          </p:nvSpPr>
          <p:spPr bwMode="auto">
            <a:xfrm>
              <a:off x="36" y="12"/>
              <a:ext cx="252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6231" name="Rectangle 87"/>
          <p:cNvSpPr>
            <a:spLocks/>
          </p:cNvSpPr>
          <p:nvPr/>
        </p:nvSpPr>
        <p:spPr bwMode="auto">
          <a:xfrm>
            <a:off x="2590800" y="26670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t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1</a:t>
            </a:r>
          </a:p>
        </p:txBody>
      </p:sp>
      <p:sp>
        <p:nvSpPr>
          <p:cNvPr id="6232" name="Rectangle 88"/>
          <p:cNvSpPr>
            <a:spLocks/>
          </p:cNvSpPr>
          <p:nvPr/>
        </p:nvSpPr>
        <p:spPr bwMode="auto">
          <a:xfrm>
            <a:off x="1905000" y="3124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t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533400" y="457200"/>
            <a:ext cx="822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900"/>
              </a:spcBef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Times" charset="0"/>
              </a:rPr>
              <a:t>Age of the Universe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If there is no acceleration,</a:t>
            </a:r>
          </a:p>
          <a:p>
            <a:pPr marL="39688">
              <a:spcBef>
                <a:spcPts val="1450"/>
              </a:spcBef>
            </a:pPr>
            <a:endParaRPr lang="en-US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39688">
              <a:spcBef>
                <a:spcPts val="1450"/>
              </a:spcBef>
            </a:pPr>
            <a:endParaRPr lang="en-US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39688">
              <a:spcBef>
                <a:spcPts val="1450"/>
              </a:spcBef>
            </a:pPr>
            <a:endParaRPr lang="en-US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39688">
              <a:spcBef>
                <a:spcPts val="1450"/>
              </a:spcBef>
            </a:pPr>
            <a:endParaRPr lang="en-US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		H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0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=v/R=1/t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age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   t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age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=1/H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0 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The Hubble Time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”</a:t>
            </a:r>
            <a:endParaRPr lang="en-US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39688">
              <a:spcBef>
                <a:spcPts val="1450"/>
              </a:spcBef>
            </a:pPr>
            <a:endParaRPr lang="en-US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Hubble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’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s own value was H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0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=550 km/s/Mpc implying t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age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=2x10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9 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yrs. This was smaller than the age of the Earth, so this presented a problem!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 rot="10800000" flipH="1">
            <a:off x="1143000" y="2057400"/>
            <a:ext cx="1588" cy="8382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1143000" y="2895600"/>
            <a:ext cx="114300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rot="10800000" flipH="1">
            <a:off x="1143000" y="2286000"/>
            <a:ext cx="990600" cy="6096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3" name="Rectangle 5"/>
          <p:cNvSpPr>
            <a:spLocks/>
          </p:cNvSpPr>
          <p:nvPr/>
        </p:nvSpPr>
        <p:spPr bwMode="auto">
          <a:xfrm>
            <a:off x="533400" y="2362200"/>
            <a:ext cx="457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Times" charset="0"/>
              </a:rPr>
              <a:t>v</a:t>
            </a:r>
          </a:p>
        </p:txBody>
      </p:sp>
      <p:sp>
        <p:nvSpPr>
          <p:cNvPr id="7174" name="Rectangle 6"/>
          <p:cNvSpPr>
            <a:spLocks/>
          </p:cNvSpPr>
          <p:nvPr/>
        </p:nvSpPr>
        <p:spPr bwMode="auto">
          <a:xfrm>
            <a:off x="1447800" y="3048000"/>
            <a:ext cx="381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Times" charset="0"/>
              </a:rPr>
              <a:t>R</a:t>
            </a:r>
          </a:p>
        </p:txBody>
      </p:sp>
      <p:sp>
        <p:nvSpPr>
          <p:cNvPr id="7175" name="Rectangle 7"/>
          <p:cNvSpPr>
            <a:spLocks/>
          </p:cNvSpPr>
          <p:nvPr/>
        </p:nvSpPr>
        <p:spPr bwMode="auto">
          <a:xfrm>
            <a:off x="2209800" y="2057400"/>
            <a:ext cx="1066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Times" charset="0"/>
              </a:rPr>
              <a:t>Slope=H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rot="10800000" flipH="1">
            <a:off x="4648200" y="2133600"/>
            <a:ext cx="1588" cy="8382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648200" y="2971800"/>
            <a:ext cx="114300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rot="10800000" flipH="1">
            <a:off x="4648200" y="2362200"/>
            <a:ext cx="990600" cy="6096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9" name="Rectangle 11"/>
          <p:cNvSpPr>
            <a:spLocks/>
          </p:cNvSpPr>
          <p:nvPr/>
        </p:nvSpPr>
        <p:spPr bwMode="auto">
          <a:xfrm>
            <a:off x="4191000" y="2362200"/>
            <a:ext cx="381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Times" charset="0"/>
              </a:rPr>
              <a:t>R</a:t>
            </a:r>
          </a:p>
        </p:txBody>
      </p:sp>
      <p:sp>
        <p:nvSpPr>
          <p:cNvPr id="7180" name="Rectangle 12"/>
          <p:cNvSpPr>
            <a:spLocks/>
          </p:cNvSpPr>
          <p:nvPr/>
        </p:nvSpPr>
        <p:spPr bwMode="auto">
          <a:xfrm>
            <a:off x="5105400" y="2971800"/>
            <a:ext cx="457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Times" charset="0"/>
              </a:rPr>
              <a:t>v</a:t>
            </a:r>
          </a:p>
        </p:txBody>
      </p:sp>
      <p:sp>
        <p:nvSpPr>
          <p:cNvPr id="7181" name="Rectangle 13"/>
          <p:cNvSpPr>
            <a:spLocks/>
          </p:cNvSpPr>
          <p:nvPr/>
        </p:nvSpPr>
        <p:spPr bwMode="auto">
          <a:xfrm>
            <a:off x="5867400" y="2133600"/>
            <a:ext cx="1828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Times" charset="0"/>
              </a:rPr>
              <a:t>Slope=1/H=t</a:t>
            </a:r>
            <a:r>
              <a:rPr lang="en-US" sz="1800" baseline="-25000">
                <a:solidFill>
                  <a:schemeClr val="tx1"/>
                </a:solidFill>
                <a:ea typeface="ＭＳ Ｐゴシック" charset="0"/>
                <a:cs typeface="Times" charset="0"/>
              </a:rPr>
              <a:t>age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>
          <a:xfrm>
            <a:off x="762000" y="0"/>
            <a:ext cx="7772400" cy="1066800"/>
          </a:xfrm>
          <a:ln/>
        </p:spPr>
        <p:txBody>
          <a:bodyPr rIns="132080"/>
          <a:lstStyle/>
          <a:p>
            <a:r>
              <a:rPr lang="en-US" sz="3600"/>
              <a:t>The Basic Metric</a:t>
            </a:r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914400" y="1371600"/>
            <a:ext cx="7543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In a static flat Euclidean spacetime, two events are separated by a </a:t>
            </a:r>
            <a:r>
              <a:rPr lang="en-US" i="1">
                <a:solidFill>
                  <a:schemeClr val="tx1"/>
                </a:solidFill>
                <a:ea typeface="ＭＳ Ｐゴシック" charset="0"/>
                <a:cs typeface="Times" charset="0"/>
              </a:rPr>
              <a:t>space-time distance interval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: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		Δs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2 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= (c Δt)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2 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– (Δx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+ Δy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+ Δz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)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rot="10800000" flipH="1">
            <a:off x="6858000" y="2133600"/>
            <a:ext cx="1588" cy="12192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6858000" y="3352800"/>
            <a:ext cx="121920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7" name="Rectangle 5"/>
          <p:cNvSpPr>
            <a:spLocks/>
          </p:cNvSpPr>
          <p:nvPr/>
        </p:nvSpPr>
        <p:spPr bwMode="auto">
          <a:xfrm>
            <a:off x="6629400" y="1828800"/>
            <a:ext cx="228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Times" charset="0"/>
              </a:rPr>
              <a:t>t</a:t>
            </a:r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8229600" y="3200400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Times" charset="0"/>
              </a:rPr>
              <a:t>x</a:t>
            </a:r>
          </a:p>
        </p:txBody>
      </p: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7162800" y="2971800"/>
            <a:ext cx="76200" cy="76200"/>
            <a:chOff x="0" y="0"/>
            <a:chExt cx="48" cy="48"/>
          </a:xfrm>
        </p:grpSpPr>
        <p:sp>
          <p:nvSpPr>
            <p:cNvPr id="8199" name="Oval 7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0" name="Rectangle 8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7467600" y="2438400"/>
            <a:ext cx="76200" cy="76200"/>
            <a:chOff x="0" y="0"/>
            <a:chExt cx="48" cy="48"/>
          </a:xfrm>
        </p:grpSpPr>
        <p:sp>
          <p:nvSpPr>
            <p:cNvPr id="8202" name="Oval 10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3" name="Rectangle 11"/>
            <p:cNvSpPr>
              <a:spLocks/>
            </p:cNvSpPr>
            <p:nvPr/>
          </p:nvSpPr>
          <p:spPr bwMode="auto">
            <a:xfrm>
              <a:off x="7" y="7"/>
              <a:ext cx="3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8205" name="Rectangle 13"/>
          <p:cNvSpPr>
            <a:spLocks/>
          </p:cNvSpPr>
          <p:nvPr/>
        </p:nvSpPr>
        <p:spPr bwMode="auto">
          <a:xfrm>
            <a:off x="7239000" y="2895600"/>
            <a:ext cx="228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Times" charset="0"/>
              </a:rPr>
              <a:t>1</a:t>
            </a:r>
          </a:p>
        </p:txBody>
      </p:sp>
      <p:sp>
        <p:nvSpPr>
          <p:cNvPr id="8206" name="Rectangle 14"/>
          <p:cNvSpPr>
            <a:spLocks/>
          </p:cNvSpPr>
          <p:nvPr/>
        </p:nvSpPr>
        <p:spPr bwMode="auto">
          <a:xfrm>
            <a:off x="7620000" y="2362200"/>
            <a:ext cx="228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Times" charset="0"/>
              </a:rPr>
              <a:t>2</a:t>
            </a:r>
          </a:p>
        </p:txBody>
      </p:sp>
      <p:sp>
        <p:nvSpPr>
          <p:cNvPr id="8207" name="Rectangle 15"/>
          <p:cNvSpPr>
            <a:spLocks/>
          </p:cNvSpPr>
          <p:nvPr/>
        </p:nvSpPr>
        <p:spPr bwMode="auto">
          <a:xfrm>
            <a:off x="457200" y="4254500"/>
            <a:ext cx="8229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In a uniformly expanding universe, we may define the x, y, z as being 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co-moving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”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 with the objects in it, while the increasing distance between them is described by a </a:t>
            </a:r>
            <a:r>
              <a:rPr lang="en-US" i="1">
                <a:solidFill>
                  <a:schemeClr val="tx1"/>
                </a:solidFill>
                <a:ea typeface="ＭＳ Ｐゴシック" charset="0"/>
                <a:cs typeface="Times" charset="0"/>
              </a:rPr>
              <a:t>scale factor R(t):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		Δs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2 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= (c Δt)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2 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- R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(t)(Δx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+ Δy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+ Δz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Times" charset="0"/>
              </a:rPr>
              <a:t>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)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237413" y="3009900"/>
            <a:ext cx="34290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rot="10800000" flipH="1">
            <a:off x="7516813" y="2527300"/>
            <a:ext cx="0" cy="4953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rot="10800000" flipH="1">
            <a:off x="7173913" y="2540000"/>
            <a:ext cx="266700" cy="4302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2971800"/>
            <a:ext cx="381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03500"/>
            <a:ext cx="3349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2908300"/>
            <a:ext cx="1765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6337300" y="2743200"/>
            <a:ext cx="836613" cy="381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5" name="Rectangle 23"/>
          <p:cNvSpPr>
            <a:spLocks/>
          </p:cNvSpPr>
          <p:nvPr/>
        </p:nvSpPr>
        <p:spPr bwMode="auto">
          <a:xfrm>
            <a:off x="4470400" y="3479800"/>
            <a:ext cx="1668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(note sign!!)</a:t>
            </a:r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H="1">
            <a:off x="5459413" y="3276600"/>
            <a:ext cx="177800" cy="2794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  <a:ln/>
        </p:spPr>
        <p:txBody>
          <a:bodyPr rIns="132080"/>
          <a:lstStyle/>
          <a:p>
            <a:r>
              <a:rPr lang="en-US" sz="3600"/>
              <a:t>R(t) and the Cosmological Redshift</a:t>
            </a:r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01675"/>
            <a:ext cx="38862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/>
          </p:cNvSpPr>
          <p:nvPr/>
        </p:nvSpPr>
        <p:spPr bwMode="auto">
          <a:xfrm>
            <a:off x="533400" y="30480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700"/>
              </a:spcBef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" charset="0"/>
              </a:rPr>
              <a:t>The Robertson-Walker Metric and Curved Spacetime</a:t>
            </a:r>
          </a:p>
        </p:txBody>
      </p:sp>
      <p:pic>
        <p:nvPicPr>
          <p:cNvPr id="922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5646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/>
          </p:cNvSpPr>
          <p:nvPr/>
        </p:nvSpPr>
        <p:spPr bwMode="auto">
          <a:xfrm>
            <a:off x="228600" y="4343400"/>
            <a:ext cx="609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Curvature constant k: 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k &gt; 0 spherical geometry (as in above case)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k = 0 flat (euclidean) geometry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k &lt; 0 hyperbolic geometry (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saddle-shaped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”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)</a:t>
            </a:r>
          </a:p>
        </p:txBody>
      </p:sp>
      <p:pic>
        <p:nvPicPr>
          <p:cNvPr id="9222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3733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8120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962400"/>
            <a:ext cx="241458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586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4495800"/>
            <a:ext cx="51831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685800" y="1293813"/>
            <a:ext cx="2286000" cy="2211387"/>
            <a:chOff x="0" y="0"/>
            <a:chExt cx="1440" cy="1392"/>
          </a:xfrm>
        </p:grpSpPr>
        <p:sp>
          <p:nvSpPr>
            <p:cNvPr id="10244" name="Oval 4"/>
            <p:cNvSpPr>
              <a:spLocks/>
            </p:cNvSpPr>
            <p:nvPr/>
          </p:nvSpPr>
          <p:spPr bwMode="auto">
            <a:xfrm>
              <a:off x="0" y="0"/>
              <a:ext cx="1440" cy="1392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45" name="Rectangle 5"/>
            <p:cNvSpPr>
              <a:spLocks/>
            </p:cNvSpPr>
            <p:nvPr/>
          </p:nvSpPr>
          <p:spPr bwMode="auto">
            <a:xfrm>
              <a:off x="210" y="203"/>
              <a:ext cx="1019" cy="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0247" name="Line 7"/>
          <p:cNvSpPr>
            <a:spLocks noChangeShapeType="1"/>
          </p:cNvSpPr>
          <p:nvPr/>
        </p:nvSpPr>
        <p:spPr bwMode="auto">
          <a:xfrm rot="10800000" flipH="1">
            <a:off x="1828800" y="1524000"/>
            <a:ext cx="685800" cy="8382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1219200" y="1371600"/>
            <a:ext cx="152400" cy="152400"/>
            <a:chOff x="0" y="0"/>
            <a:chExt cx="96" cy="96"/>
          </a:xfrm>
        </p:grpSpPr>
        <p:sp>
          <p:nvSpPr>
            <p:cNvPr id="10248" name="Oval 8"/>
            <p:cNvSpPr>
              <a:spLocks/>
            </p:cNvSpPr>
            <p:nvPr/>
          </p:nvSpPr>
          <p:spPr bwMode="auto">
            <a:xfrm>
              <a:off x="0" y="0"/>
              <a:ext cx="96" cy="96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49" name="Rectangle 9"/>
            <p:cNvSpPr>
              <a:spLocks/>
            </p:cNvSpPr>
            <p:nvPr/>
          </p:nvSpPr>
          <p:spPr bwMode="auto">
            <a:xfrm>
              <a:off x="14" y="14"/>
              <a:ext cx="6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253" name="Group 13"/>
          <p:cNvGrpSpPr>
            <a:grpSpLocks/>
          </p:cNvGrpSpPr>
          <p:nvPr/>
        </p:nvGrpSpPr>
        <p:grpSpPr bwMode="auto">
          <a:xfrm rot="9960000">
            <a:off x="1217613" y="1217613"/>
            <a:ext cx="152400" cy="228600"/>
            <a:chOff x="0" y="0"/>
            <a:chExt cx="96" cy="144"/>
          </a:xfrm>
        </p:grpSpPr>
        <p:sp>
          <p:nvSpPr>
            <p:cNvPr id="10251" name="AutoShape 11"/>
            <p:cNvSpPr>
              <a:spLocks/>
            </p:cNvSpPr>
            <p:nvPr/>
          </p:nvSpPr>
          <p:spPr bwMode="auto">
            <a:xfrm>
              <a:off x="0" y="0"/>
              <a:ext cx="96" cy="1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52" name="Rectangle 12"/>
            <p:cNvSpPr>
              <a:spLocks/>
            </p:cNvSpPr>
            <p:nvPr/>
          </p:nvSpPr>
          <p:spPr bwMode="auto">
            <a:xfrm>
              <a:off x="14" y="34"/>
              <a:ext cx="3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1143000" y="1447800"/>
            <a:ext cx="152400" cy="228600"/>
            <a:chOff x="0" y="0"/>
            <a:chExt cx="96" cy="144"/>
          </a:xfrm>
        </p:grpSpPr>
        <p:sp>
          <p:nvSpPr>
            <p:cNvPr id="10254" name="AutoShape 14"/>
            <p:cNvSpPr>
              <a:spLocks/>
            </p:cNvSpPr>
            <p:nvPr/>
          </p:nvSpPr>
          <p:spPr bwMode="auto">
            <a:xfrm>
              <a:off x="0" y="0"/>
              <a:ext cx="96" cy="1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55" name="Rectangle 15"/>
            <p:cNvSpPr>
              <a:spLocks/>
            </p:cNvSpPr>
            <p:nvPr/>
          </p:nvSpPr>
          <p:spPr bwMode="auto">
            <a:xfrm>
              <a:off x="14" y="34"/>
              <a:ext cx="3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0257" name="Line 17"/>
          <p:cNvSpPr>
            <a:spLocks noChangeShapeType="1"/>
          </p:cNvSpPr>
          <p:nvPr/>
        </p:nvSpPr>
        <p:spPr bwMode="auto">
          <a:xfrm rot="10800000">
            <a:off x="990600" y="1143000"/>
            <a:ext cx="228600" cy="3048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58" name="Rectangle 18"/>
          <p:cNvSpPr>
            <a:spLocks/>
          </p:cNvSpPr>
          <p:nvPr/>
        </p:nvSpPr>
        <p:spPr bwMode="auto">
          <a:xfrm>
            <a:off x="1981200" y="2057400"/>
            <a:ext cx="45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R</a:t>
            </a:r>
          </a:p>
        </p:txBody>
      </p:sp>
      <p:sp>
        <p:nvSpPr>
          <p:cNvPr id="10259" name="Rectangle 19"/>
          <p:cNvSpPr>
            <a:spLocks/>
          </p:cNvSpPr>
          <p:nvPr/>
        </p:nvSpPr>
        <p:spPr bwMode="auto">
          <a:xfrm>
            <a:off x="762000" y="762000"/>
            <a:ext cx="30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v</a:t>
            </a:r>
          </a:p>
        </p:txBody>
      </p:sp>
      <p:sp>
        <p:nvSpPr>
          <p:cNvPr id="10260" name="Rectangle 20"/>
          <p:cNvSpPr>
            <a:spLocks/>
          </p:cNvSpPr>
          <p:nvPr/>
        </p:nvSpPr>
        <p:spPr bwMode="auto">
          <a:xfrm>
            <a:off x="1295400" y="1219200"/>
            <a:ext cx="30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m</a:t>
            </a:r>
          </a:p>
        </p:txBody>
      </p:sp>
      <p:sp>
        <p:nvSpPr>
          <p:cNvPr id="10261" name="Rectangle 21"/>
          <p:cNvSpPr>
            <a:spLocks/>
          </p:cNvSpPr>
          <p:nvPr/>
        </p:nvSpPr>
        <p:spPr bwMode="auto">
          <a:xfrm>
            <a:off x="1447800" y="2438400"/>
            <a:ext cx="762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Times" charset="0"/>
              </a:rPr>
              <a:t>M</a:t>
            </a:r>
          </a:p>
        </p:txBody>
      </p:sp>
      <p:sp>
        <p:nvSpPr>
          <p:cNvPr id="10262" name="Rectangle 22"/>
          <p:cNvSpPr>
            <a:spLocks/>
          </p:cNvSpPr>
          <p:nvPr/>
        </p:nvSpPr>
        <p:spPr bwMode="auto">
          <a:xfrm>
            <a:off x="2819400" y="3810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900"/>
              </a:spcBef>
            </a:pPr>
            <a:r>
              <a:rPr lang="ja-JP" altLang="en-US" sz="3200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“</a:t>
            </a:r>
            <a:r>
              <a:rPr lang="en-US" sz="3200">
                <a:solidFill>
                  <a:schemeClr val="tx1"/>
                </a:solidFill>
                <a:ea typeface="ＭＳ Ｐゴシック" charset="0"/>
                <a:cs typeface="Times" charset="0"/>
              </a:rPr>
              <a:t>Newtonian Universe</a:t>
            </a:r>
            <a:r>
              <a:rPr lang="ja-JP" altLang="en-US" sz="3200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”</a:t>
            </a:r>
            <a:endParaRPr lang="en-US" sz="3200">
              <a:solidFill>
                <a:schemeClr val="tx1"/>
              </a:solidFill>
              <a:ea typeface="ＭＳ Ｐゴシック" charset="0"/>
              <a:cs typeface="Times" charset="0"/>
            </a:endParaRPr>
          </a:p>
        </p:txBody>
      </p:sp>
      <p:pic>
        <p:nvPicPr>
          <p:cNvPr id="10263" name="Picture 2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49688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N W3" charset="0"/>
            <a:cs typeface="ヒラギノ明朝 ProN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N W3" charset="0"/>
            <a:cs typeface="ヒラギノ明朝 ProN W3" charset="0"/>
            <a:sym typeface="Time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1245</Words>
  <Characters>0</Characters>
  <Application>Microsoft Macintosh PowerPoint</Application>
  <PresentationFormat>On-screen Show (4:3)</PresentationFormat>
  <Lines>0</Lines>
  <Paragraphs>131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Times</vt:lpstr>
      <vt:lpstr>ヒラギノ明朝 ProN W3</vt:lpstr>
      <vt:lpstr>Symbol</vt:lpstr>
      <vt:lpstr>ＭＳ Ｐゴシック</vt:lpstr>
      <vt:lpstr>Title &amp; Bullets</vt:lpstr>
      <vt:lpstr>Ch. 22 Cosmology - Part 1</vt:lpstr>
      <vt:lpstr>Beginnings</vt:lpstr>
      <vt:lpstr>Basic Model Assumptions</vt:lpstr>
      <vt:lpstr>Early Timeline</vt:lpstr>
      <vt:lpstr>Implications of the Hubble Law</vt:lpstr>
      <vt:lpstr>PowerPoint Presentation</vt:lpstr>
      <vt:lpstr>The Basic Metric</vt:lpstr>
      <vt:lpstr>R(t) and the Cosmological Redshift</vt:lpstr>
      <vt:lpstr>PowerPoint Presentation</vt:lpstr>
      <vt:lpstr>PowerPoint Presentation</vt:lpstr>
      <vt:lpstr>PowerPoint Presentation</vt:lpstr>
      <vt:lpstr>Standard Models</vt:lpstr>
      <vt:lpstr>PowerPoint Presentation</vt:lpstr>
      <vt:lpstr>Models with Λ</vt:lpstr>
      <vt:lpstr>PowerPoint Presentation</vt:lpstr>
      <vt:lpstr>Possible Models with Various k and Λ  Negative Λ   Positive Λ</vt:lpstr>
      <vt:lpstr>PowerPoint Presentation</vt:lpstr>
      <vt:lpstr>PowerPoint Presentation</vt:lpstr>
      <vt:lpstr>PowerPoint Presentation</vt:lpstr>
      <vt:lpstr>Measuring the Curvature -  Angular Sizes (and number counts) of Galaxies</vt:lpstr>
      <vt:lpstr>PowerPoint Presentation</vt:lpstr>
      <vt:lpstr>PowerPoint Presentation</vt:lpstr>
      <vt:lpstr>Measuring Density</vt:lpstr>
      <vt:lpstr>Measuring the Deceleration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Sitko</dc:creator>
  <cp:keywords/>
  <dc:description/>
  <cp:lastModifiedBy>Mike sitko</cp:lastModifiedBy>
  <cp:revision>1</cp:revision>
  <dcterms:modified xsi:type="dcterms:W3CDTF">2014-08-19T20:04:29Z</dcterms:modified>
</cp:coreProperties>
</file>